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1"/>
  </p:sldMasterIdLst>
  <p:sldIdLst>
    <p:sldId id="257" r:id="rId2"/>
    <p:sldId id="271" r:id="rId3"/>
    <p:sldId id="258" r:id="rId4"/>
    <p:sldId id="259" r:id="rId5"/>
    <p:sldId id="260" r:id="rId6"/>
    <p:sldId id="265" r:id="rId7"/>
    <p:sldId id="264" r:id="rId8"/>
    <p:sldId id="277" r:id="rId9"/>
    <p:sldId id="266" r:id="rId10"/>
    <p:sldId id="276" r:id="rId11"/>
    <p:sldId id="274" r:id="rId12"/>
    <p:sldId id="275" r:id="rId13"/>
    <p:sldId id="273" r:id="rId14"/>
    <p:sldId id="272" r:id="rId15"/>
    <p:sldId id="269" r:id="rId16"/>
    <p:sldId id="278" r:id="rId17"/>
    <p:sldId id="279" r:id="rId18"/>
    <p:sldId id="270" r:id="rId19"/>
    <p:sldId id="267" r:id="rId20"/>
    <p:sldId id="261" r:id="rId21"/>
    <p:sldId id="262" r:id="rId22"/>
    <p:sldId id="268" r:id="rId23"/>
    <p:sldId id="263" r:id="rId24"/>
    <p:sldId id="280" r:id="rId2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621" autoAdjust="0"/>
    <p:restoredTop sz="94660"/>
  </p:normalViewPr>
  <p:slideViewPr>
    <p:cSldViewPr snapToGrid="0">
      <p:cViewPr varScale="1">
        <p:scale>
          <a:sx n="95" d="100"/>
          <a:sy n="95" d="100"/>
        </p:scale>
        <p:origin x="177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00051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866023"/>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755934" rtl="0" eaLnBrk="1" latinLnBrk="0" hangingPunct="1">
        <a:lnSpc>
          <a:spcPct val="90000"/>
        </a:lnSpc>
        <a:spcBef>
          <a:spcPct val="0"/>
        </a:spcBef>
        <a:buNone/>
        <a:defRPr kumimoji="1"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kumimoji="1"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kumimoji="1"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kumimoji="1"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p:bodyStyle>
    <p:otherStyle>
      <a:defPPr>
        <a:defRPr lang="en-US"/>
      </a:defPPr>
      <a:lvl1pPr marL="0" algn="l" defTabSz="755934" rtl="0" eaLnBrk="1" latinLnBrk="0" hangingPunct="1">
        <a:defRPr kumimoji="1" sz="1488" kern="1200">
          <a:solidFill>
            <a:schemeClr val="tx1"/>
          </a:solidFill>
          <a:latin typeface="+mn-lt"/>
          <a:ea typeface="+mn-ea"/>
          <a:cs typeface="+mn-cs"/>
        </a:defRPr>
      </a:lvl1pPr>
      <a:lvl2pPr marL="377967" algn="l" defTabSz="755934" rtl="0" eaLnBrk="1" latinLnBrk="0" hangingPunct="1">
        <a:defRPr kumimoji="1" sz="1488" kern="1200">
          <a:solidFill>
            <a:schemeClr val="tx1"/>
          </a:solidFill>
          <a:latin typeface="+mn-lt"/>
          <a:ea typeface="+mn-ea"/>
          <a:cs typeface="+mn-cs"/>
        </a:defRPr>
      </a:lvl2pPr>
      <a:lvl3pPr marL="755934" algn="l" defTabSz="755934" rtl="0" eaLnBrk="1" latinLnBrk="0" hangingPunct="1">
        <a:defRPr kumimoji="1" sz="1488" kern="1200">
          <a:solidFill>
            <a:schemeClr val="tx1"/>
          </a:solidFill>
          <a:latin typeface="+mn-lt"/>
          <a:ea typeface="+mn-ea"/>
          <a:cs typeface="+mn-cs"/>
        </a:defRPr>
      </a:lvl3pPr>
      <a:lvl4pPr marL="1133902" algn="l" defTabSz="755934" rtl="0" eaLnBrk="1" latinLnBrk="0" hangingPunct="1">
        <a:defRPr kumimoji="1" sz="1488" kern="1200">
          <a:solidFill>
            <a:schemeClr val="tx1"/>
          </a:solidFill>
          <a:latin typeface="+mn-lt"/>
          <a:ea typeface="+mn-ea"/>
          <a:cs typeface="+mn-cs"/>
        </a:defRPr>
      </a:lvl4pPr>
      <a:lvl5pPr marL="1511869" algn="l" defTabSz="755934" rtl="0" eaLnBrk="1" latinLnBrk="0" hangingPunct="1">
        <a:defRPr kumimoji="1" sz="1488" kern="1200">
          <a:solidFill>
            <a:schemeClr val="tx1"/>
          </a:solidFill>
          <a:latin typeface="+mn-lt"/>
          <a:ea typeface="+mn-ea"/>
          <a:cs typeface="+mn-cs"/>
        </a:defRPr>
      </a:lvl5pPr>
      <a:lvl6pPr marL="1889836" algn="l" defTabSz="755934" rtl="0" eaLnBrk="1" latinLnBrk="0" hangingPunct="1">
        <a:defRPr kumimoji="1" sz="1488" kern="1200">
          <a:solidFill>
            <a:schemeClr val="tx1"/>
          </a:solidFill>
          <a:latin typeface="+mn-lt"/>
          <a:ea typeface="+mn-ea"/>
          <a:cs typeface="+mn-cs"/>
        </a:defRPr>
      </a:lvl6pPr>
      <a:lvl7pPr marL="2267803" algn="l" defTabSz="755934" rtl="0" eaLnBrk="1" latinLnBrk="0" hangingPunct="1">
        <a:defRPr kumimoji="1" sz="1488" kern="1200">
          <a:solidFill>
            <a:schemeClr val="tx1"/>
          </a:solidFill>
          <a:latin typeface="+mn-lt"/>
          <a:ea typeface="+mn-ea"/>
          <a:cs typeface="+mn-cs"/>
        </a:defRPr>
      </a:lvl7pPr>
      <a:lvl8pPr marL="2645771" algn="l" defTabSz="755934" rtl="0" eaLnBrk="1" latinLnBrk="0" hangingPunct="1">
        <a:defRPr kumimoji="1" sz="1488" kern="1200">
          <a:solidFill>
            <a:schemeClr val="tx1"/>
          </a:solidFill>
          <a:latin typeface="+mn-lt"/>
          <a:ea typeface="+mn-ea"/>
          <a:cs typeface="+mn-cs"/>
        </a:defRPr>
      </a:lvl8pPr>
      <a:lvl9pPr marL="3023738" algn="l" defTabSz="755934" rtl="0" eaLnBrk="1" latinLnBrk="0" hangingPunct="1">
        <a:defRPr kumimoji="1"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67" userDrawn="1">
          <p15:clr>
            <a:srgbClr val="A4A3A4"/>
          </p15:clr>
        </p15:guide>
        <p15:guide id="2" pos="2382"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tretch>
            <a:fillRect/>
          </a:stretch>
        </p:blipFill>
        <p:spPr>
          <a:xfrm>
            <a:off x="707620" y="728086"/>
            <a:ext cx="1866900" cy="1397000"/>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985874" y="1026477"/>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鳥居裕太</a:t>
            </a:r>
            <a:br>
              <a:rPr lang="en-US" altLang="ja-JP" sz="2400" dirty="0">
                <a:latin typeface="Yu Mincho" panose="02020400000000000000" pitchFamily="18" charset="-128"/>
                <a:ea typeface="Yu Mincho" panose="02020400000000000000" pitchFamily="18" charset="-128"/>
              </a:rPr>
            </a:br>
            <a:r>
              <a:rPr lang="ja-JP" altLang="en-US">
                <a:latin typeface="Yu Mincho" panose="02020400000000000000" pitchFamily="18" charset="-128"/>
                <a:ea typeface="Yu Mincho" panose="02020400000000000000" pitchFamily="18" charset="-128"/>
              </a:rPr>
              <a:t>Torii Yuta</a:t>
            </a: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07620" y="2499837"/>
            <a:ext cx="5569193" cy="7582653"/>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始まりの始まり。</a:t>
            </a:r>
            <a:br>
              <a:rPr lang="en-US" altLang="ja-JP" sz="1050" dirty="0"/>
            </a:br>
            <a:r>
              <a:rPr lang="ja-JP" altLang="en-US" sz="1050"/>
              <a:t>自分が始まることでそこから魂が宿るなら命を得て、生き活きてほしい。</a:t>
            </a:r>
            <a:br>
              <a:rPr lang="en-US" altLang="ja-JP" sz="1050" dirty="0"/>
            </a:br>
            <a:br>
              <a:rPr lang="en-US" altLang="ja-JP" sz="1050" dirty="0"/>
            </a:br>
            <a:r>
              <a:rPr lang="ja-JP" altLang="en-US" sz="1050"/>
              <a:t>碧南市在住</a:t>
            </a:r>
            <a:br>
              <a:rPr lang="en-US" altLang="ja-JP" sz="1050" dirty="0"/>
            </a:br>
            <a:endParaRPr lang="en-US" altLang="ja-JP" sz="1050" dirty="0"/>
          </a:p>
          <a:p>
            <a:pPr>
              <a:lnSpc>
                <a:spcPct val="150000"/>
              </a:lnSpc>
            </a:pPr>
            <a:r>
              <a:rPr lang="ja-JP" altLang="en-US" sz="1050"/>
              <a:t>2009 　　　　　 二科展 入展以降連続入選</a:t>
            </a:r>
          </a:p>
          <a:p>
            <a:pPr>
              <a:lnSpc>
                <a:spcPct val="150000"/>
              </a:lnSpc>
            </a:pPr>
            <a:r>
              <a:rPr lang="ja-JP" altLang="en-US" sz="1050"/>
              <a:t>2012　　　　　  碧南市 文化祭奨励賞</a:t>
            </a:r>
          </a:p>
          <a:p>
            <a:pPr>
              <a:lnSpc>
                <a:spcPct val="150000"/>
              </a:lnSpc>
            </a:pPr>
            <a:r>
              <a:rPr lang="ja-JP" altLang="en-US" sz="1050"/>
              <a:t>2013　　　　　  初個展「自選展」　　　　　　　　碧南市文化会館</a:t>
            </a:r>
          </a:p>
          <a:p>
            <a:pPr>
              <a:lnSpc>
                <a:spcPct val="150000"/>
              </a:lnSpc>
            </a:pPr>
            <a:r>
              <a:rPr lang="ja-JP" altLang="en-US" sz="1050"/>
              <a:t>2014 　　　　　 GAM展 新人賞、二科展 新人奨励賞</a:t>
            </a:r>
          </a:p>
          <a:p>
            <a:pPr>
              <a:lnSpc>
                <a:spcPct val="150000"/>
              </a:lnSpc>
            </a:pPr>
            <a:r>
              <a:rPr lang="ja-JP" altLang="en-US" sz="1050"/>
              <a:t>　　　　　 　　</a:t>
            </a:r>
            <a:r>
              <a:rPr lang="en-US" altLang="ja-JP" sz="1050" dirty="0"/>
              <a:t> </a:t>
            </a:r>
            <a:r>
              <a:rPr lang="ja-JP" altLang="en-US" sz="1050"/>
              <a:t>母校碧南市中央中学校8人有志による絵画寄贈 </a:t>
            </a:r>
          </a:p>
          <a:p>
            <a:pPr>
              <a:lnSpc>
                <a:spcPct val="150000"/>
              </a:lnSpc>
            </a:pPr>
            <a:r>
              <a:rPr lang="ja-JP" altLang="en-US" sz="1050"/>
              <a:t>2015　　　　　  二科受賞展　　　　　　　 　　　　東京帝国ホテルギャラリー</a:t>
            </a:r>
          </a:p>
          <a:p>
            <a:pPr>
              <a:lnSpc>
                <a:spcPct val="150000"/>
              </a:lnSpc>
            </a:pPr>
            <a:r>
              <a:rPr lang="ja-JP" altLang="en-US" sz="1050"/>
              <a:t>　　　　　　　</a:t>
            </a:r>
            <a:r>
              <a:rPr lang="en-US" altLang="ja-JP" sz="1050" dirty="0"/>
              <a:t>  </a:t>
            </a:r>
            <a:r>
              <a:rPr lang="ja-JP" altLang="en-US" sz="1050"/>
              <a:t>個展「総括と革命」 　　　   　　　</a:t>
            </a:r>
            <a:r>
              <a:rPr lang="en-US" altLang="ja-JP" sz="1050" dirty="0"/>
              <a:t>  </a:t>
            </a:r>
            <a:r>
              <a:rPr lang="ja-JP" altLang="en-US" sz="1050"/>
              <a:t>知立市 パティオ池鯉鮒</a:t>
            </a:r>
          </a:p>
          <a:p>
            <a:pPr>
              <a:lnSpc>
                <a:spcPct val="150000"/>
              </a:lnSpc>
            </a:pPr>
            <a:r>
              <a:rPr lang="ja-JP" altLang="en-US" sz="1050"/>
              <a:t>2016 　　 　　　レクサス展　　　　　 大阪市堺市</a:t>
            </a:r>
          </a:p>
          <a:p>
            <a:pPr>
              <a:lnSpc>
                <a:spcPct val="150000"/>
              </a:lnSpc>
            </a:pPr>
            <a:r>
              <a:rPr lang="ja-JP" altLang="en-US" sz="1050"/>
              <a:t>　　　　　 　　  オールウェイズ サンディCDジャケット制作 </a:t>
            </a:r>
          </a:p>
          <a:p>
            <a:pPr>
              <a:lnSpc>
                <a:spcPct val="150000"/>
              </a:lnSpc>
            </a:pPr>
            <a:r>
              <a:rPr lang="ja-JP" altLang="en-US" sz="1050"/>
              <a:t>　　　　　  　　 常設展　　　　　　　　　 　　　　安城市 葡萄樹</a:t>
            </a:r>
          </a:p>
          <a:p>
            <a:pPr>
              <a:lnSpc>
                <a:spcPct val="150000"/>
              </a:lnSpc>
            </a:pPr>
            <a:r>
              <a:rPr lang="ja-JP" altLang="en-US" sz="1050"/>
              <a:t>　　　　　   　　個展「リスタート展」　　   　　　</a:t>
            </a:r>
            <a:r>
              <a:rPr lang="en-US" altLang="ja-JP" sz="1050" dirty="0"/>
              <a:t>  </a:t>
            </a:r>
            <a:r>
              <a:rPr lang="ja-JP" altLang="en-US" sz="1050"/>
              <a:t>刈谷市 サンフアン</a:t>
            </a:r>
          </a:p>
          <a:p>
            <a:pPr>
              <a:lnSpc>
                <a:spcPct val="150000"/>
              </a:lnSpc>
            </a:pPr>
            <a:r>
              <a:rPr lang="ja-JP" altLang="en-US" sz="1050"/>
              <a:t>2017 　　　　　 個展「鳥居裕太展」　　　   　　　</a:t>
            </a:r>
            <a:r>
              <a:rPr lang="en-US" altLang="ja-JP" sz="1050" dirty="0"/>
              <a:t>   </a:t>
            </a:r>
            <a:r>
              <a:rPr lang="ja-JP" altLang="en-US" sz="1050"/>
              <a:t>名鉄百貨店</a:t>
            </a:r>
          </a:p>
          <a:p>
            <a:pPr>
              <a:lnSpc>
                <a:spcPct val="150000"/>
              </a:lnSpc>
            </a:pPr>
            <a:r>
              <a:rPr lang="ja-JP" altLang="en-US" sz="1050"/>
              <a:t>　　　　　   　</a:t>
            </a:r>
            <a:r>
              <a:rPr lang="en-US" altLang="ja-JP" sz="1050" dirty="0"/>
              <a:t> </a:t>
            </a:r>
            <a:r>
              <a:rPr lang="ja-JP" altLang="en-US" sz="1050"/>
              <a:t>「夢も愛も突然に展」　　　 　　　</a:t>
            </a:r>
            <a:r>
              <a:rPr lang="en-US" altLang="ja-JP" sz="1050" dirty="0"/>
              <a:t>   </a:t>
            </a:r>
            <a:r>
              <a:rPr lang="ja-JP" altLang="en-US" sz="1050"/>
              <a:t>東郷町 カフェバーギャラリー3Piece </a:t>
            </a:r>
          </a:p>
          <a:p>
            <a:pPr>
              <a:lnSpc>
                <a:spcPct val="150000"/>
              </a:lnSpc>
            </a:pPr>
            <a:r>
              <a:rPr lang="ja-JP" altLang="en-US" sz="1050"/>
              <a:t>　　　　　  　　  常設展　　　　　　　　　 　　　　名古屋市 Piano&amp; BarLuLu</a:t>
            </a:r>
          </a:p>
          <a:p>
            <a:pPr>
              <a:lnSpc>
                <a:spcPct val="150000"/>
              </a:lnSpc>
            </a:pPr>
            <a:r>
              <a:rPr lang="ja-JP" altLang="en-US" sz="1050"/>
              <a:t>2018 　　  　　　名古屋30祭龍ライブイベント</a:t>
            </a:r>
          </a:p>
          <a:p>
            <a:pPr>
              <a:lnSpc>
                <a:spcPct val="150000"/>
              </a:lnSpc>
            </a:pPr>
            <a:r>
              <a:rPr lang="ja-JP" altLang="en-US" sz="1050"/>
              <a:t>　　　　　  　　  個展「鳥居裕太展」　　　　　　　西尾市 中善楽器</a:t>
            </a:r>
          </a:p>
          <a:p>
            <a:pPr>
              <a:lnSpc>
                <a:spcPct val="150000"/>
              </a:lnSpc>
            </a:pPr>
            <a:r>
              <a:rPr lang="ja-JP" altLang="en-US" sz="1050"/>
              <a:t>　　　　　  　　  壁画　　　　　　　　　　　　　　東海市 ココロキッチン</a:t>
            </a:r>
          </a:p>
          <a:p>
            <a:pPr>
              <a:lnSpc>
                <a:spcPct val="150000"/>
              </a:lnSpc>
            </a:pPr>
            <a:r>
              <a:rPr lang="ja-JP" altLang="en-US" sz="1050"/>
              <a:t>　　　　　  　　</a:t>
            </a:r>
            <a:r>
              <a:rPr lang="en-US" altLang="ja-JP" sz="1050" dirty="0"/>
              <a:t>  </a:t>
            </a:r>
            <a:r>
              <a:rPr lang="ja-JP" altLang="en-US" sz="1050"/>
              <a:t>個展「きっかけ展」 　　　  　　　</a:t>
            </a:r>
            <a:r>
              <a:rPr lang="en-US" altLang="ja-JP" sz="1050" dirty="0"/>
              <a:t>  </a:t>
            </a:r>
            <a:r>
              <a:rPr lang="ja-JP" altLang="en-US" sz="1050"/>
              <a:t>西尾市 シャオ</a:t>
            </a:r>
          </a:p>
          <a:p>
            <a:pPr>
              <a:lnSpc>
                <a:spcPct val="150000"/>
              </a:lnSpc>
            </a:pPr>
            <a:r>
              <a:rPr lang="ja-JP" altLang="en-US" sz="1050"/>
              <a:t>2019　　    　　   </a:t>
            </a:r>
            <a:r>
              <a:rPr lang="en-US" altLang="ja-JP" sz="1050" dirty="0"/>
              <a:t> </a:t>
            </a:r>
            <a:r>
              <a:rPr lang="ja-JP" altLang="en-US" sz="1050"/>
              <a:t>東京都アートオリンピア 準佳作</a:t>
            </a:r>
          </a:p>
          <a:p>
            <a:pPr>
              <a:lnSpc>
                <a:spcPct val="150000"/>
              </a:lnSpc>
            </a:pPr>
            <a:r>
              <a:rPr lang="ja-JP" altLang="en-US" sz="1050"/>
              <a:t>　　　　　 　　</a:t>
            </a:r>
            <a:r>
              <a:rPr lang="en-US" altLang="ja-JP" sz="1050" dirty="0"/>
              <a:t>   </a:t>
            </a:r>
            <a:r>
              <a:rPr lang="ja-JP" altLang="en-US" sz="1050"/>
              <a:t>武豊町玉鉾神社御鎮座百二十年記念 絵馬作成並びに記念御朱印作成</a:t>
            </a:r>
            <a:endParaRPr lang="en-US" altLang="ja-JP" sz="1050" dirty="0"/>
          </a:p>
          <a:p>
            <a:pPr>
              <a:lnSpc>
                <a:spcPct val="150000"/>
              </a:lnSpc>
            </a:pPr>
            <a:r>
              <a:rPr lang="ja-JP" altLang="en-US" sz="1050"/>
              <a:t>　　　　　　　　碧南市清洲園　看板作成　</a:t>
            </a:r>
          </a:p>
          <a:p>
            <a:pPr marL="228600" indent="-228600">
              <a:lnSpc>
                <a:spcPct val="150000"/>
              </a:lnSpc>
              <a:buAutoNum type="arabicPlain" startAt="2020"/>
            </a:pPr>
            <a:r>
              <a:rPr lang="ja-JP" altLang="en-US" sz="1050"/>
              <a:t>　　　　　　静岡アトレーディングカードゲーム店「アドリウス」　</a:t>
            </a:r>
            <a:endParaRPr lang="en-US" altLang="ja-JP" sz="1050" dirty="0"/>
          </a:p>
          <a:p>
            <a:pPr>
              <a:lnSpc>
                <a:spcPct val="150000"/>
              </a:lnSpc>
            </a:pPr>
            <a:r>
              <a:rPr lang="ja-JP" altLang="en-US" sz="1050"/>
              <a:t>　　　　　　　　</a:t>
            </a:r>
            <a:r>
              <a:rPr lang="en-US" altLang="ja-JP" sz="1050" dirty="0"/>
              <a:t>magic the gathering</a:t>
            </a:r>
            <a:r>
              <a:rPr lang="ja-JP" altLang="en-US" sz="1050"/>
              <a:t>店　マスコットキャラクター作成</a:t>
            </a:r>
          </a:p>
          <a:p>
            <a:pPr>
              <a:lnSpc>
                <a:spcPct val="150000"/>
              </a:lnSpc>
            </a:pPr>
            <a:r>
              <a:rPr lang="ja-JP" altLang="en-US" sz="1050"/>
              <a:t>　　　　　　　　武豊町 玉鉾神社月替わリ御朱印作成　</a:t>
            </a:r>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9" name="正方形/長方形 8">
            <a:extLst>
              <a:ext uri="{FF2B5EF4-FFF2-40B4-BE49-F238E27FC236}">
                <a16:creationId xmlns:a16="http://schemas.microsoft.com/office/drawing/2014/main" id="{D4493E68-11E6-F1AA-0A64-D4E4C100058E}"/>
              </a:ext>
            </a:extLst>
          </p:cNvPr>
          <p:cNvSpPr/>
          <p:nvPr/>
        </p:nvSpPr>
        <p:spPr>
          <a:xfrm>
            <a:off x="357187" y="0"/>
            <a:ext cx="6845300" cy="102197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4053967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2005" y="878785"/>
            <a:ext cx="1191718"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22623"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山本荘太郎</a:t>
            </a:r>
            <a:endParaRPr lang="en-US" altLang="ja-JP" sz="2800" b="1" dirty="0">
              <a:latin typeface="Yu Mincho Demibold" panose="02020400000000000000" pitchFamily="18" charset="-128"/>
              <a:ea typeface="Yu Mincho Demibold" panose="02020400000000000000" pitchFamily="18" charset="-128"/>
            </a:endParaRPr>
          </a:p>
          <a:p>
            <a:r>
              <a:rPr lang="en-US" altLang="ja-JP" dirty="0">
                <a:latin typeface="Yu Mincho" panose="02020400000000000000" pitchFamily="18" charset="-128"/>
                <a:ea typeface="Yu Mincho" panose="02020400000000000000" pitchFamily="18" charset="-128"/>
              </a:rPr>
              <a:t>Yamamoto </a:t>
            </a:r>
            <a:r>
              <a:rPr lang="en-US" altLang="ja-JP" dirty="0" err="1">
                <a:latin typeface="Yu Mincho" panose="02020400000000000000" pitchFamily="18" charset="-128"/>
                <a:ea typeface="Yu Mincho" panose="02020400000000000000" pitchFamily="18" charset="-128"/>
              </a:rPr>
              <a:t>Soutarou</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22005" y="2880103"/>
            <a:ext cx="6059840" cy="6126614"/>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私のイラスト作品のテーマは、夢・ 楽しい ・ちょっと怖い です</a:t>
            </a:r>
          </a:p>
          <a:p>
            <a:pPr>
              <a:lnSpc>
                <a:spcPct val="150000"/>
              </a:lnSpc>
            </a:pPr>
            <a:r>
              <a:rPr lang="ja-JP" altLang="en-US" sz="1050"/>
              <a:t>皆さまに 異次元の世界を楽しんで頂ければ幸いです</a:t>
            </a:r>
          </a:p>
          <a:p>
            <a:pPr>
              <a:lnSpc>
                <a:spcPct val="150000"/>
              </a:lnSpc>
            </a:pPr>
            <a:br>
              <a:rPr lang="en-US" altLang="ja-JP" sz="1050" dirty="0"/>
            </a:br>
            <a:r>
              <a:rPr lang="ja-JP" altLang="en-US" sz="1050"/>
              <a:t>　　　　　　　</a:t>
            </a:r>
          </a:p>
          <a:p>
            <a:pPr>
              <a:lnSpc>
                <a:spcPct val="150000"/>
              </a:lnSpc>
            </a:pPr>
            <a:r>
              <a:rPr lang="ja-JP" altLang="en-US" sz="1050"/>
              <a:t>イラストレーター</a:t>
            </a:r>
            <a:br>
              <a:rPr lang="en-US" altLang="ja-JP" sz="1050" dirty="0"/>
            </a:br>
            <a:r>
              <a:rPr lang="ja-JP" altLang="en-US" sz="1050"/>
              <a:t>西尾市在住</a:t>
            </a:r>
            <a:endParaRPr lang="en-US" altLang="ja-JP" sz="1050" dirty="0"/>
          </a:p>
          <a:p>
            <a:pPr>
              <a:lnSpc>
                <a:spcPct val="150000"/>
              </a:lnSpc>
            </a:pPr>
            <a:r>
              <a:rPr lang="ja-JP" altLang="en-US" sz="1050"/>
              <a:t>日本大学芸術学部卒業（デザイン学科）</a:t>
            </a:r>
            <a:endParaRPr lang="en-US" altLang="ja-JP" sz="1050" dirty="0"/>
          </a:p>
          <a:p>
            <a:pPr>
              <a:lnSpc>
                <a:spcPct val="150000"/>
              </a:lnSpc>
            </a:pPr>
            <a:r>
              <a:rPr lang="ja-JP" altLang="en-US" sz="1050"/>
              <a:t>中部二科展同人会会員</a:t>
            </a:r>
            <a:endParaRPr lang="en-US" altLang="ja-JP" sz="1050" dirty="0"/>
          </a:p>
          <a:p>
            <a:pPr>
              <a:lnSpc>
                <a:spcPct val="150000"/>
              </a:lnSpc>
            </a:pPr>
            <a:r>
              <a:rPr lang="ja-JP" altLang="en-US" sz="1050"/>
              <a:t>文部科学大臣賞受賞</a:t>
            </a:r>
          </a:p>
          <a:p>
            <a:pPr>
              <a:lnSpc>
                <a:spcPct val="150000"/>
              </a:lnSpc>
            </a:pPr>
            <a:endParaRPr lang="ja-JP" altLang="en-US" sz="1050"/>
          </a:p>
          <a:p>
            <a:pPr>
              <a:lnSpc>
                <a:spcPct val="150000"/>
              </a:lnSpc>
            </a:pPr>
            <a:r>
              <a:rPr lang="en-US" altLang="ja-JP" sz="1050" dirty="0"/>
              <a:t>1974</a:t>
            </a:r>
            <a:r>
              <a:rPr lang="ja-JP" altLang="en-US" sz="1050"/>
              <a:t>　　　　　</a:t>
            </a:r>
            <a:r>
              <a:rPr lang="en-US" altLang="ja-JP" sz="1050" dirty="0"/>
              <a:t>TBS</a:t>
            </a:r>
            <a:r>
              <a:rPr lang="ja-JP" altLang="en-US" sz="1050"/>
              <a:t>・プレイボーイ主催コンテスト銀</a:t>
            </a:r>
            <a:r>
              <a:rPr lang="en-US" altLang="ja-JP" sz="1050" dirty="0"/>
              <a:t>-</a:t>
            </a:r>
            <a:r>
              <a:rPr lang="ja-JP" altLang="en-US" sz="1050"/>
              <a:t>・</a:t>
            </a:r>
            <a:r>
              <a:rPr lang="en-US" altLang="ja-JP" sz="1050" dirty="0"/>
              <a:t>1</a:t>
            </a:r>
            <a:r>
              <a:rPr lang="ja-JP" altLang="en-US" sz="1050"/>
              <a:t>・銅</a:t>
            </a:r>
            <a:r>
              <a:rPr lang="en-US" altLang="ja-JP" sz="1050" dirty="0"/>
              <a:t>-2</a:t>
            </a:r>
            <a:r>
              <a:rPr lang="ja-JP" altLang="en-US" sz="1050"/>
              <a:t>受賞</a:t>
            </a:r>
          </a:p>
          <a:p>
            <a:pPr>
              <a:lnSpc>
                <a:spcPct val="150000"/>
              </a:lnSpc>
            </a:pPr>
            <a:r>
              <a:rPr lang="ja-JP" altLang="en-US" sz="1050"/>
              <a:t>　　　　　　　サラリーマン時代 インテリアデザイン関係に従事</a:t>
            </a:r>
          </a:p>
          <a:p>
            <a:pPr>
              <a:lnSpc>
                <a:spcPct val="150000"/>
              </a:lnSpc>
            </a:pPr>
            <a:r>
              <a:rPr lang="en-US" altLang="ja-JP" sz="1050" dirty="0"/>
              <a:t>2012</a:t>
            </a:r>
            <a:r>
              <a:rPr lang="ja-JP" altLang="en-US" sz="1050"/>
              <a:t>　　　　　ニューヨークギャラリークントエンティエイト 個展</a:t>
            </a:r>
          </a:p>
          <a:p>
            <a:pPr>
              <a:lnSpc>
                <a:spcPct val="150000"/>
              </a:lnSpc>
            </a:pPr>
            <a:r>
              <a:rPr lang="en-US" altLang="ja-JP" sz="1050" dirty="0"/>
              <a:t>2015</a:t>
            </a:r>
            <a:r>
              <a:rPr lang="ja-JP" altLang="en-US" sz="1050"/>
              <a:t>　　　　　西尾市美術洋画の部市長賞受賞</a:t>
            </a:r>
          </a:p>
          <a:p>
            <a:pPr>
              <a:lnSpc>
                <a:spcPct val="150000"/>
              </a:lnSpc>
            </a:pPr>
            <a:r>
              <a:rPr lang="ja-JP" altLang="en-US" sz="1050"/>
              <a:t>　　　　　　　パリアートモンディアル ギャラリー個展</a:t>
            </a:r>
          </a:p>
          <a:p>
            <a:pPr>
              <a:lnSpc>
                <a:spcPct val="150000"/>
              </a:lnSpc>
            </a:pPr>
            <a:r>
              <a:rPr lang="en-US" altLang="ja-JP" sz="1050" dirty="0"/>
              <a:t>2016</a:t>
            </a:r>
            <a:r>
              <a:rPr lang="ja-JP" altLang="en-US" sz="1050"/>
              <a:t>　　　　　西尾市美術展デザインの部西尾市教育委員会賞受賞</a:t>
            </a:r>
          </a:p>
          <a:p>
            <a:pPr>
              <a:lnSpc>
                <a:spcPct val="150000"/>
              </a:lnSpc>
            </a:pPr>
            <a:r>
              <a:rPr lang="en-US" altLang="ja-JP" sz="1050" dirty="0"/>
              <a:t>2017〜21</a:t>
            </a:r>
            <a:r>
              <a:rPr lang="ja-JP" altLang="en-US" sz="1050"/>
              <a:t> 　　　第</a:t>
            </a:r>
            <a:r>
              <a:rPr lang="en-US" altLang="ja-JP" sz="1050" dirty="0"/>
              <a:t>102</a:t>
            </a:r>
            <a:r>
              <a:rPr lang="ja-JP" altLang="en-US" sz="1050"/>
              <a:t>回</a:t>
            </a:r>
            <a:r>
              <a:rPr lang="en-US" altLang="ja-JP" sz="1050" dirty="0"/>
              <a:t>〜105</a:t>
            </a:r>
            <a:r>
              <a:rPr lang="ja-JP" altLang="en-US" sz="1050"/>
              <a:t>回二科展デザイン部入選</a:t>
            </a:r>
          </a:p>
          <a:p>
            <a:pPr>
              <a:lnSpc>
                <a:spcPct val="150000"/>
              </a:lnSpc>
            </a:pPr>
            <a:r>
              <a:rPr lang="en-US" altLang="ja-JP" sz="1050" dirty="0"/>
              <a:t>2018</a:t>
            </a:r>
            <a:r>
              <a:rPr lang="ja-JP" altLang="en-US" sz="1050"/>
              <a:t>　　　　　パリマドレーヌ寺院グループ展・ジャポニズム参加</a:t>
            </a:r>
          </a:p>
          <a:p>
            <a:pPr>
              <a:lnSpc>
                <a:spcPct val="150000"/>
              </a:lnSpc>
            </a:pPr>
            <a:r>
              <a:rPr lang="en-US" altLang="ja-JP" sz="1050" dirty="0"/>
              <a:t>2019</a:t>
            </a:r>
            <a:r>
              <a:rPr lang="ja-JP" altLang="en-US" sz="1050"/>
              <a:t>　　　　　第</a:t>
            </a:r>
            <a:r>
              <a:rPr lang="en-US" altLang="ja-JP" sz="1050" dirty="0"/>
              <a:t>19</a:t>
            </a:r>
            <a:r>
              <a:rPr lang="ja-JP" altLang="en-US" sz="1050"/>
              <a:t>回</a:t>
            </a:r>
            <a:r>
              <a:rPr lang="en-US" altLang="ja-JP" sz="1050" dirty="0"/>
              <a:t>G.A.M</a:t>
            </a:r>
            <a:r>
              <a:rPr lang="ja-JP" altLang="en-US" sz="1050"/>
              <a:t>東知聞社賞受賞</a:t>
            </a:r>
          </a:p>
          <a:p>
            <a:pPr>
              <a:lnSpc>
                <a:spcPct val="150000"/>
              </a:lnSpc>
            </a:pPr>
            <a:r>
              <a:rPr lang="ja-JP" altLang="en-US" sz="1050"/>
              <a:t>　　　　　　　西尾市美術展</a:t>
            </a:r>
            <a:r>
              <a:rPr lang="en-US" altLang="ja-JP" sz="1050" dirty="0"/>
              <a:t>60</a:t>
            </a:r>
            <a:r>
              <a:rPr lang="ja-JP" altLang="en-US" sz="1050"/>
              <a:t>回記念賞受賞</a:t>
            </a:r>
          </a:p>
          <a:p>
            <a:pPr>
              <a:lnSpc>
                <a:spcPct val="150000"/>
              </a:lnSpc>
            </a:pPr>
            <a:r>
              <a:rPr lang="en-US" altLang="ja-JP" sz="1050" dirty="0"/>
              <a:t>2020</a:t>
            </a:r>
            <a:r>
              <a:rPr lang="ja-JP" altLang="en-US" sz="1050"/>
              <a:t>　　　　　</a:t>
            </a:r>
            <a:r>
              <a:rPr lang="en-US" altLang="ja-JP" sz="1050" dirty="0"/>
              <a:t>GAM</a:t>
            </a:r>
            <a:r>
              <a:rPr lang="ja-JP" altLang="en-US" sz="1050"/>
              <a:t>展グローバルアートムービメント</a:t>
            </a:r>
            <a:endParaRPr lang="en-US" altLang="ja-JP" sz="1050" dirty="0"/>
          </a:p>
          <a:p>
            <a:pPr>
              <a:lnSpc>
                <a:spcPct val="150000"/>
              </a:lnSpc>
            </a:pPr>
            <a:r>
              <a:rPr lang="en-US" altLang="ja-JP" sz="1050" dirty="0"/>
              <a:t>2022</a:t>
            </a:r>
            <a:r>
              <a:rPr lang="ja-JP" altLang="en-US" sz="1050"/>
              <a:t>　　　　　</a:t>
            </a:r>
            <a:r>
              <a:rPr lang="en-US" altLang="ja-JP" sz="1050" dirty="0"/>
              <a:t> HEKINAN</a:t>
            </a:r>
            <a:r>
              <a:rPr lang="ja-JP" altLang="en-US" sz="1050"/>
              <a:t>からそれぞれのスピリッツ展に参加</a:t>
            </a:r>
            <a:br>
              <a:rPr lang="en-US" altLang="ja-JP" sz="1050" dirty="0"/>
            </a:br>
            <a:br>
              <a:rPr lang="en-US" altLang="ja-JP" sz="1050" dirty="0"/>
            </a:br>
            <a:endParaRPr lang="en-US" altLang="ja-JP" sz="1050" dirty="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981302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105028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1308" y="865319"/>
            <a:ext cx="1206048" cy="1607561"/>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29440" y="865319"/>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ひるかわ　あや</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Hirukawa</a:t>
            </a:r>
            <a:r>
              <a:rPr lang="en-US" altLang="ja-JP" dirty="0">
                <a:latin typeface="Yu Mincho" panose="02020400000000000000" pitchFamily="18" charset="-128"/>
                <a:ea typeface="Yu Mincho" panose="02020400000000000000" pitchFamily="18" charset="-128"/>
              </a:rPr>
              <a:t> Aya</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21308" y="2870198"/>
            <a:ext cx="6059840" cy="4672369"/>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白・黒は私の日常の熱を冷まし、静かさ、尊厳、鎮魂、豊穣</a:t>
            </a:r>
            <a:r>
              <a:rPr lang="en-US" altLang="ja-JP" sz="1050" dirty="0"/>
              <a:t>...</a:t>
            </a:r>
            <a:br>
              <a:rPr lang="en-US" altLang="ja-JP" sz="1050" dirty="0"/>
            </a:br>
            <a:r>
              <a:rPr lang="ja-JP" altLang="en-US" sz="1050"/>
              <a:t>さまざまなモチーフとなって、癒しとなります</a:t>
            </a:r>
            <a:endParaRPr lang="en-US" altLang="ja-JP" sz="1050" dirty="0"/>
          </a:p>
          <a:p>
            <a:pPr>
              <a:lnSpc>
                <a:spcPct val="150000"/>
              </a:lnSpc>
            </a:pPr>
            <a:br>
              <a:rPr lang="en-US" altLang="ja-JP" sz="1050" dirty="0"/>
            </a:br>
            <a:r>
              <a:rPr lang="ja-JP" altLang="en-US" sz="1050"/>
              <a:t>　　　　　　　　</a:t>
            </a:r>
          </a:p>
          <a:p>
            <a:pPr>
              <a:lnSpc>
                <a:spcPct val="150000"/>
              </a:lnSpc>
            </a:pPr>
            <a:r>
              <a:rPr lang="ja-JP" altLang="en-US" sz="1050"/>
              <a:t>西尾市在住</a:t>
            </a:r>
          </a:p>
          <a:p>
            <a:pPr>
              <a:lnSpc>
                <a:spcPct val="150000"/>
              </a:lnSpc>
            </a:pPr>
            <a:r>
              <a:rPr lang="ja-JP" altLang="en-US" sz="1050"/>
              <a:t>名古屋芸術大学油画専攻卒</a:t>
            </a:r>
            <a:endParaRPr lang="en-US" altLang="ja-JP" sz="1050" dirty="0"/>
          </a:p>
          <a:p>
            <a:pPr>
              <a:lnSpc>
                <a:spcPct val="150000"/>
              </a:lnSpc>
            </a:pPr>
            <a:r>
              <a:rPr lang="ja-JP" altLang="en-US" sz="1050"/>
              <a:t>「造形空間わたしのアトリエ」主宰</a:t>
            </a:r>
            <a:br>
              <a:rPr lang="en-US" altLang="ja-JP" sz="1050" dirty="0"/>
            </a:br>
            <a:endParaRPr lang="ja-JP" altLang="en-US" sz="1050"/>
          </a:p>
          <a:p>
            <a:pPr>
              <a:lnSpc>
                <a:spcPct val="150000"/>
              </a:lnSpc>
            </a:pPr>
            <a:r>
              <a:rPr lang="en-US" altLang="ja-JP" sz="1050" dirty="0"/>
              <a:t>2000 </a:t>
            </a:r>
            <a:r>
              <a:rPr lang="ja-JP" altLang="en-US" sz="1050"/>
              <a:t>　　　小学館第</a:t>
            </a:r>
            <a:r>
              <a:rPr lang="en-US" altLang="ja-JP" sz="1050" dirty="0"/>
              <a:t>6</a:t>
            </a:r>
            <a:r>
              <a:rPr lang="ja-JP" altLang="en-US" sz="1050"/>
              <a:t>回おひさま大賞　　絵本部門優秀賞受賞</a:t>
            </a:r>
          </a:p>
          <a:p>
            <a:pPr>
              <a:lnSpc>
                <a:spcPct val="150000"/>
              </a:lnSpc>
            </a:pPr>
            <a:r>
              <a:rPr lang="en-US" altLang="ja-JP" sz="1050" dirty="0"/>
              <a:t>2008 </a:t>
            </a:r>
            <a:r>
              <a:rPr lang="ja-JP" altLang="en-US" sz="1050"/>
              <a:t>　　　二人展　名古屋市　　　　　</a:t>
            </a:r>
            <a:r>
              <a:rPr lang="ja-JP" altLang="en-US" sz="1050" dirty="0"/>
              <a:t>（</a:t>
            </a:r>
            <a:r>
              <a:rPr lang="ja-JP" altLang="en-US" sz="1050"/>
              <a:t>アートサロン彩）</a:t>
            </a:r>
            <a:endParaRPr lang="en-US" altLang="ja-JP" sz="1050" dirty="0"/>
          </a:p>
          <a:p>
            <a:pPr>
              <a:lnSpc>
                <a:spcPct val="150000"/>
              </a:lnSpc>
            </a:pPr>
            <a:r>
              <a:rPr lang="en-US" altLang="ja-JP" sz="1050" dirty="0"/>
              <a:t>2018</a:t>
            </a:r>
            <a:r>
              <a:rPr lang="ja-JP" altLang="en-US" sz="1050"/>
              <a:t>　　　こどもを対象とした造形教室</a:t>
            </a:r>
          </a:p>
          <a:p>
            <a:pPr>
              <a:lnSpc>
                <a:spcPct val="150000"/>
              </a:lnSpc>
            </a:pPr>
            <a:r>
              <a:rPr lang="ja-JP" altLang="en-US" sz="1050"/>
              <a:t>　　　</a:t>
            </a:r>
            <a:r>
              <a:rPr lang="en-US" altLang="ja-JP" sz="1050" dirty="0"/>
              <a:t>   </a:t>
            </a:r>
            <a:r>
              <a:rPr lang="ja-JP" altLang="en-US" sz="1050"/>
              <a:t>　「造形空間わたしのアトリエ」を開始</a:t>
            </a:r>
          </a:p>
          <a:p>
            <a:pPr marL="228600" indent="-228600">
              <a:lnSpc>
                <a:spcPct val="150000"/>
              </a:lnSpc>
              <a:buAutoNum type="arabicPlain" startAt="2019"/>
            </a:pPr>
            <a:r>
              <a:rPr lang="ja-JP" altLang="en-US" sz="1050"/>
              <a:t>　　　絵本「だいず」を自費出版</a:t>
            </a:r>
            <a:endParaRPr lang="en-US" altLang="ja-JP" sz="1050" dirty="0"/>
          </a:p>
          <a:p>
            <a:pPr>
              <a:lnSpc>
                <a:spcPct val="150000"/>
              </a:lnSpc>
            </a:pPr>
            <a:r>
              <a:rPr lang="en-US" altLang="ja-JP" sz="1050" dirty="0"/>
              <a:t>2021</a:t>
            </a:r>
            <a:r>
              <a:rPr lang="ja-JP" altLang="en-US" sz="1050"/>
              <a:t>　　</a:t>
            </a:r>
            <a:r>
              <a:rPr lang="en-US" altLang="ja-JP" sz="1050" dirty="0"/>
              <a:t>  </a:t>
            </a:r>
            <a:r>
              <a:rPr lang="ja-JP" altLang="en-US" sz="1050"/>
              <a:t>「 </a:t>
            </a:r>
            <a:r>
              <a:rPr lang="en-US" altLang="ja-JP" sz="1050" dirty="0"/>
              <a:t>HEKINAN</a:t>
            </a:r>
            <a:r>
              <a:rPr lang="ja-JP" altLang="en-US" sz="1050"/>
              <a:t>・</a:t>
            </a:r>
            <a:r>
              <a:rPr lang="en-US" altLang="ja-JP" sz="1050" dirty="0"/>
              <a:t>OBARA </a:t>
            </a:r>
            <a:r>
              <a:rPr lang="ja-JP" altLang="en-US" sz="1050"/>
              <a:t>からそれぞれのスピリッツ展」に参加　以降毎年出品</a:t>
            </a:r>
          </a:p>
          <a:p>
            <a:pPr>
              <a:lnSpc>
                <a:spcPct val="150000"/>
              </a:lnSpc>
            </a:pPr>
            <a:br>
              <a:rPr lang="en-US" altLang="ja-JP" sz="1050" dirty="0"/>
            </a:br>
            <a:br>
              <a:rPr lang="en-US" altLang="ja-JP" sz="1050" dirty="0"/>
            </a:b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35152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511725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1763" y="878785"/>
            <a:ext cx="1192258"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22772"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間瀬今日子</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Mase Kyoko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21763" y="2880103"/>
            <a:ext cx="6059840" cy="3460499"/>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真っすぐに登らずとも少しずつ登ったら、きっと登れるはず</a:t>
            </a:r>
            <a:br>
              <a:rPr lang="en-US" altLang="ja-JP" sz="1050" dirty="0"/>
            </a:br>
            <a:r>
              <a:rPr lang="ja-JP" altLang="en-US" sz="1050"/>
              <a:t>　　　　　　　　</a:t>
            </a:r>
          </a:p>
          <a:p>
            <a:pPr>
              <a:lnSpc>
                <a:spcPct val="150000"/>
              </a:lnSpc>
            </a:pPr>
            <a:r>
              <a:rPr lang="ja-JP" altLang="en-US" sz="1050"/>
              <a:t>豊田市在住</a:t>
            </a:r>
            <a:br>
              <a:rPr lang="en-US" altLang="ja-JP" sz="1050" dirty="0"/>
            </a:br>
            <a:endParaRPr lang="ja-JP" altLang="en-US" sz="1050"/>
          </a:p>
          <a:p>
            <a:pPr>
              <a:lnSpc>
                <a:spcPct val="150000"/>
              </a:lnSpc>
            </a:pPr>
            <a:r>
              <a:rPr lang="en-US" altLang="ja-JP" sz="1050" dirty="0"/>
              <a:t>1985</a:t>
            </a:r>
            <a:r>
              <a:rPr lang="ja-JP" altLang="en-US" sz="1050"/>
              <a:t>　　　　　京都職業訓練短期大学校</a:t>
            </a:r>
          </a:p>
          <a:p>
            <a:pPr>
              <a:lnSpc>
                <a:spcPct val="150000"/>
              </a:lnSpc>
            </a:pPr>
            <a:r>
              <a:rPr lang="ja-JP" altLang="en-US" sz="1050"/>
              <a:t>　　　　　　　　　　　　　（現ポリテクカレッジ京都）</a:t>
            </a:r>
            <a:endParaRPr lang="en-US" altLang="ja-JP" sz="1050" dirty="0"/>
          </a:p>
          <a:p>
            <a:pPr>
              <a:lnSpc>
                <a:spcPct val="150000"/>
              </a:lnSpc>
            </a:pPr>
            <a:r>
              <a:rPr lang="ja-JP" altLang="en-US" sz="1050"/>
              <a:t>　　　　　　　　　　　　　　染織り技術科卒</a:t>
            </a:r>
          </a:p>
          <a:p>
            <a:pPr>
              <a:lnSpc>
                <a:spcPct val="150000"/>
              </a:lnSpc>
            </a:pPr>
            <a:r>
              <a:rPr lang="en-US" altLang="ja-JP" sz="1050" dirty="0"/>
              <a:t>1985〜87</a:t>
            </a:r>
            <a:r>
              <a:rPr lang="ja-JP" altLang="en-US" sz="1050"/>
              <a:t>　</a:t>
            </a:r>
            <a:r>
              <a:rPr lang="en-US" altLang="ja-JP" sz="1050" dirty="0"/>
              <a:t>    </a:t>
            </a:r>
            <a:r>
              <a:rPr lang="ja-JP" altLang="en-US" sz="1050"/>
              <a:t>　川島テキスタイルスクール本科、専攻科</a:t>
            </a:r>
          </a:p>
          <a:p>
            <a:pPr>
              <a:lnSpc>
                <a:spcPct val="150000"/>
              </a:lnSpc>
            </a:pPr>
            <a:r>
              <a:rPr lang="en-US" altLang="ja-JP" sz="1050" dirty="0"/>
              <a:t>1993〜</a:t>
            </a:r>
            <a:r>
              <a:rPr lang="ja-JP" altLang="en-US" sz="1050"/>
              <a:t>　　　　名古屋、京都、東京、千葉、兵庫、佐賀、</a:t>
            </a:r>
          </a:p>
          <a:p>
            <a:pPr>
              <a:lnSpc>
                <a:spcPct val="150000"/>
              </a:lnSpc>
            </a:pPr>
            <a:r>
              <a:rPr lang="ja-JP" altLang="en-US" sz="1050"/>
              <a:t>　　　　　　　ドイツ等で個展・グループ展</a:t>
            </a:r>
          </a:p>
          <a:p>
            <a:pPr>
              <a:lnSpc>
                <a:spcPct val="150000"/>
              </a:lnSpc>
            </a:pPr>
            <a:r>
              <a:rPr lang="en-US" altLang="ja-JP" sz="1050" dirty="0"/>
              <a:t>2022</a:t>
            </a:r>
            <a:r>
              <a:rPr lang="ja-JP" altLang="en-US" sz="1050"/>
              <a:t>　　　　　</a:t>
            </a:r>
            <a:r>
              <a:rPr lang="en-US" altLang="ja-JP" sz="1050" dirty="0"/>
              <a:t> HEKINAN</a:t>
            </a:r>
            <a:r>
              <a:rPr lang="ja-JP" altLang="en-US" sz="1050"/>
              <a:t>からそれぞれのスピリッツ展に参加</a:t>
            </a:r>
            <a:br>
              <a:rPr lang="en-US" altLang="ja-JP" sz="1050" dirty="0"/>
            </a:b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702425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47968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02069" y="932065"/>
            <a:ext cx="1291294" cy="153725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62443" y="93206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鈴木櫻子</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Suzuki </a:t>
            </a:r>
            <a:r>
              <a:rPr lang="en-US" altLang="ja-JP" dirty="0" err="1">
                <a:latin typeface="Yu Mincho" panose="02020400000000000000" pitchFamily="18" charset="-128"/>
                <a:ea typeface="Yu Mincho" panose="02020400000000000000" pitchFamily="18" charset="-128"/>
              </a:rPr>
              <a:t>Sakurako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02069" y="2933383"/>
            <a:ext cx="6059840" cy="5399491"/>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遠い昔、子どものころを思い出して 不意に懐かしむ。</a:t>
            </a:r>
            <a:br>
              <a:rPr lang="en-US" altLang="ja-JP" sz="1050" dirty="0"/>
            </a:br>
            <a:r>
              <a:rPr lang="ja-JP" altLang="en-US" sz="1050"/>
              <a:t>そんな思いに浸って何気なく描いてみました。</a:t>
            </a:r>
          </a:p>
          <a:p>
            <a:pPr>
              <a:lnSpc>
                <a:spcPct val="150000"/>
              </a:lnSpc>
            </a:pPr>
            <a:endParaRPr lang="en-US" altLang="ja-JP" sz="1050" dirty="0"/>
          </a:p>
          <a:p>
            <a:pPr>
              <a:lnSpc>
                <a:spcPct val="150000"/>
              </a:lnSpc>
            </a:pPr>
            <a:r>
              <a:rPr lang="ja-JP" altLang="en-US" sz="1050"/>
              <a:t>　　　　　　　　</a:t>
            </a:r>
          </a:p>
          <a:p>
            <a:pPr>
              <a:lnSpc>
                <a:spcPct val="150000"/>
              </a:lnSpc>
            </a:pPr>
            <a:r>
              <a:rPr lang="ja-JP" altLang="en-US" sz="1050"/>
              <a:t>碧南市浜寺町在住</a:t>
            </a:r>
            <a:br>
              <a:rPr lang="en-US" altLang="ja-JP" sz="1050" dirty="0"/>
            </a:br>
            <a:endParaRPr lang="ja-JP" altLang="en-US" sz="1050"/>
          </a:p>
          <a:p>
            <a:pPr>
              <a:lnSpc>
                <a:spcPct val="150000"/>
              </a:lnSpc>
            </a:pPr>
            <a:r>
              <a:rPr lang="en-US" altLang="ja-JP" sz="1050" dirty="0"/>
              <a:t>1983</a:t>
            </a:r>
            <a:r>
              <a:rPr lang="ja-JP" altLang="en-US" sz="1050"/>
              <a:t>　　　第</a:t>
            </a:r>
            <a:r>
              <a:rPr lang="en-US" altLang="ja-JP" sz="1050" dirty="0"/>
              <a:t>5</a:t>
            </a:r>
            <a:r>
              <a:rPr lang="ja-JP" altLang="en-US" sz="1050"/>
              <a:t>回中日展　　　　　　　　　　　（名古屋）</a:t>
            </a:r>
          </a:p>
          <a:p>
            <a:pPr>
              <a:lnSpc>
                <a:spcPct val="150000"/>
              </a:lnSpc>
            </a:pPr>
            <a:r>
              <a:rPr lang="en-US" altLang="ja-JP" sz="1050" dirty="0"/>
              <a:t>1987</a:t>
            </a:r>
            <a:r>
              <a:rPr lang="ja-JP" altLang="en-US" sz="1050"/>
              <a:t>　　　第</a:t>
            </a:r>
            <a:r>
              <a:rPr lang="en-US" altLang="ja-JP" sz="1050" dirty="0"/>
              <a:t>4</a:t>
            </a:r>
            <a:r>
              <a:rPr lang="ja-JP" altLang="en-US" sz="1050"/>
              <a:t>回吉原治良賞美術コンクール展　（大阪）</a:t>
            </a:r>
          </a:p>
          <a:p>
            <a:pPr>
              <a:lnSpc>
                <a:spcPct val="150000"/>
              </a:lnSpc>
            </a:pPr>
            <a:r>
              <a:rPr lang="ja-JP" altLang="en-US" sz="1050"/>
              <a:t>　　　　　第</a:t>
            </a:r>
            <a:r>
              <a:rPr lang="en-US" altLang="ja-JP" sz="1050" dirty="0"/>
              <a:t>18</a:t>
            </a:r>
            <a:r>
              <a:rPr lang="ja-JP" altLang="en-US" sz="1050"/>
              <a:t>回現代日本美術展　　　　　</a:t>
            </a:r>
            <a:r>
              <a:rPr lang="en-US" altLang="ja-JP" sz="1050" dirty="0"/>
              <a:t>  </a:t>
            </a:r>
            <a:r>
              <a:rPr lang="ja-JP" altLang="en-US" sz="1050"/>
              <a:t>　（東京）</a:t>
            </a:r>
          </a:p>
          <a:p>
            <a:pPr>
              <a:lnSpc>
                <a:spcPct val="150000"/>
              </a:lnSpc>
            </a:pPr>
            <a:r>
              <a:rPr lang="ja-JP" altLang="en-US" sz="1050"/>
              <a:t>　　　　　第</a:t>
            </a:r>
            <a:r>
              <a:rPr lang="en-US" altLang="ja-JP" sz="1050" dirty="0"/>
              <a:t>9</a:t>
            </a:r>
            <a:r>
              <a:rPr lang="ja-JP" altLang="en-US" sz="1050"/>
              <a:t>回中日展　　　　　　　　　　　（名古屋）</a:t>
            </a:r>
          </a:p>
          <a:p>
            <a:pPr>
              <a:lnSpc>
                <a:spcPct val="150000"/>
              </a:lnSpc>
            </a:pPr>
            <a:r>
              <a:rPr lang="en-US" altLang="ja-JP" sz="1050" dirty="0"/>
              <a:t>1988</a:t>
            </a:r>
            <a:r>
              <a:rPr lang="ja-JP" altLang="en-US" sz="1050"/>
              <a:t>　　　第</a:t>
            </a:r>
            <a:r>
              <a:rPr lang="en-US" altLang="ja-JP" sz="1050" dirty="0"/>
              <a:t>17</a:t>
            </a:r>
            <a:r>
              <a:rPr lang="ja-JP" altLang="en-US" sz="1050"/>
              <a:t>回日本国際美術展　　　　　　</a:t>
            </a:r>
            <a:r>
              <a:rPr lang="en-US" altLang="ja-JP" sz="1050" dirty="0"/>
              <a:t>  </a:t>
            </a:r>
            <a:r>
              <a:rPr lang="ja-JP" altLang="en-US" sz="1050"/>
              <a:t>（東京）</a:t>
            </a:r>
          </a:p>
          <a:p>
            <a:pPr>
              <a:lnSpc>
                <a:spcPct val="150000"/>
              </a:lnSpc>
            </a:pPr>
            <a:r>
              <a:rPr lang="en-US" altLang="ja-JP" sz="1050" dirty="0"/>
              <a:t>2007</a:t>
            </a:r>
            <a:r>
              <a:rPr lang="ja-JP" altLang="en-US" sz="1050"/>
              <a:t>　　　青木画廊（東京）</a:t>
            </a:r>
          </a:p>
          <a:p>
            <a:pPr marL="228600" indent="-228600">
              <a:lnSpc>
                <a:spcPct val="150000"/>
              </a:lnSpc>
              <a:buAutoNum type="arabicPlain" startAt="2009"/>
            </a:pPr>
            <a:r>
              <a:rPr lang="ja-JP" altLang="en-US" sz="1050"/>
              <a:t>　　　</a:t>
            </a:r>
            <a:r>
              <a:rPr lang="en-US" altLang="ja-JP" sz="1050" dirty="0"/>
              <a:t> HEKINAN</a:t>
            </a:r>
            <a:r>
              <a:rPr lang="ja-JP" altLang="en-US" sz="1050"/>
              <a:t>からそれぞれのスピリッツ展初出品　以降毎年</a:t>
            </a:r>
            <a:endParaRPr lang="en-US" altLang="ja-JP" sz="1050" dirty="0"/>
          </a:p>
          <a:p>
            <a:pPr>
              <a:lnSpc>
                <a:spcPct val="150000"/>
              </a:lnSpc>
            </a:pPr>
            <a:r>
              <a:rPr lang="en-US" altLang="ja-JP" sz="1050" dirty="0"/>
              <a:t>2011</a:t>
            </a:r>
            <a:r>
              <a:rPr lang="ja-JP" altLang="en-US" sz="1050"/>
              <a:t>　　</a:t>
            </a:r>
            <a:r>
              <a:rPr lang="ja-JP" altLang="en-US" sz="1050" dirty="0"/>
              <a:t>　</a:t>
            </a:r>
            <a:r>
              <a:rPr lang="en-US" altLang="ja-JP" sz="1050" dirty="0"/>
              <a:t>3</a:t>
            </a:r>
            <a:r>
              <a:rPr lang="ja-JP" altLang="en-US" sz="1050"/>
              <a:t>月</a:t>
            </a:r>
            <a:r>
              <a:rPr lang="en-US" altLang="ja-JP" sz="1050" dirty="0"/>
              <a:t>NY “Coo Gallery”</a:t>
            </a:r>
            <a:r>
              <a:rPr lang="ja-JP" altLang="en-US" sz="1050"/>
              <a:t>　　　　　　　　（ニューヨーク）</a:t>
            </a:r>
          </a:p>
          <a:p>
            <a:pPr>
              <a:lnSpc>
                <a:spcPct val="150000"/>
              </a:lnSpc>
            </a:pPr>
            <a:r>
              <a:rPr lang="ja-JP" altLang="en-US" sz="1050"/>
              <a:t>　　　　　</a:t>
            </a:r>
            <a:r>
              <a:rPr lang="en-US" altLang="ja-JP" sz="1050" dirty="0"/>
              <a:t>12</a:t>
            </a:r>
            <a:r>
              <a:rPr lang="ja-JP" altLang="en-US" sz="1050"/>
              <a:t>月</a:t>
            </a:r>
            <a:r>
              <a:rPr lang="en-US" altLang="ja-JP" sz="1050" dirty="0"/>
              <a:t>NY “GALLERY ONE TWENTY EIGHT” </a:t>
            </a:r>
            <a:r>
              <a:rPr lang="ja-JP" altLang="en-US" sz="1050"/>
              <a:t>（ニューヨーク）</a:t>
            </a:r>
          </a:p>
          <a:p>
            <a:pPr>
              <a:lnSpc>
                <a:spcPct val="150000"/>
              </a:lnSpc>
            </a:pPr>
            <a:r>
              <a:rPr lang="en-US" altLang="ja-JP" sz="1050" dirty="0"/>
              <a:t>2012</a:t>
            </a:r>
            <a:r>
              <a:rPr lang="ja-JP" altLang="en-US" sz="1050"/>
              <a:t>　　　第</a:t>
            </a:r>
            <a:r>
              <a:rPr lang="en-US" altLang="ja-JP" sz="1050" dirty="0"/>
              <a:t>17</a:t>
            </a:r>
            <a:r>
              <a:rPr lang="ja-JP" altLang="en-US" sz="1050"/>
              <a:t>回オアシス　　　　　　　　　</a:t>
            </a:r>
            <a:r>
              <a:rPr lang="en-US" altLang="ja-JP" sz="1050" dirty="0"/>
              <a:t>  </a:t>
            </a:r>
            <a:r>
              <a:rPr lang="ja-JP" altLang="en-US" sz="1050"/>
              <a:t>（</a:t>
            </a:r>
            <a:r>
              <a:rPr lang="en-US" altLang="ja-JP" sz="1050" dirty="0"/>
              <a:t>Osaka &amp; Rome</a:t>
            </a:r>
            <a:r>
              <a:rPr lang="ja-JP" altLang="en-US" sz="1050"/>
              <a:t>）</a:t>
            </a:r>
          </a:p>
          <a:p>
            <a:pPr>
              <a:lnSpc>
                <a:spcPct val="150000"/>
              </a:lnSpc>
            </a:pPr>
            <a:r>
              <a:rPr lang="ja-JP" altLang="en-US" sz="1050"/>
              <a:t>　　　　　第</a:t>
            </a:r>
            <a:r>
              <a:rPr lang="en-US" altLang="ja-JP" sz="1050" dirty="0"/>
              <a:t>36</a:t>
            </a:r>
            <a:r>
              <a:rPr lang="ja-JP" altLang="en-US" sz="1050"/>
              <a:t>回國美藝術展・特別優秀賞　　</a:t>
            </a:r>
            <a:r>
              <a:rPr lang="en-US" altLang="ja-JP" sz="1050" dirty="0"/>
              <a:t>  </a:t>
            </a:r>
            <a:r>
              <a:rPr lang="ja-JP" altLang="en-US" sz="1050"/>
              <a:t>（東京）</a:t>
            </a:r>
            <a:br>
              <a:rPr lang="en-US" altLang="ja-JP" sz="1050" dirty="0"/>
            </a:br>
            <a:r>
              <a:rPr lang="en-US" altLang="ja-JP" sz="1050" dirty="0"/>
              <a:t>2020</a:t>
            </a:r>
            <a:r>
              <a:rPr lang="ja-JP" altLang="en-US" sz="1050"/>
              <a:t>　　　個展　　　　　　　　　　</a:t>
            </a:r>
            <a:r>
              <a:rPr lang="en-US" altLang="ja-JP" sz="1050" dirty="0"/>
              <a:t>  </a:t>
            </a:r>
            <a:r>
              <a:rPr lang="ja-JP" altLang="en-US" sz="1050"/>
              <a:t>　　　　（碧南市　カフェカノン） </a:t>
            </a:r>
          </a:p>
          <a:p>
            <a:pPr>
              <a:lnSpc>
                <a:spcPct val="150000"/>
              </a:lnSpc>
            </a:pPr>
            <a:endParaRPr lang="en-US" altLang="ja-JP" sz="1050" dirty="0"/>
          </a:p>
          <a:p>
            <a:pPr>
              <a:lnSpc>
                <a:spcPct val="150000"/>
              </a:lnSpc>
            </a:pPr>
            <a:r>
              <a:rPr lang="ja-JP" altLang="en-US" sz="1050"/>
              <a:t>　　　　　個展毎年　グループ展多数</a:t>
            </a: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35152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956788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02069" y="892339"/>
            <a:ext cx="1249418" cy="1576980"/>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41505" y="885318"/>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中根　啓</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Nakane</a:t>
            </a:r>
            <a:r>
              <a:rPr lang="en-US" altLang="ja-JP" dirty="0">
                <a:latin typeface="Yu Mincho" panose="02020400000000000000" pitchFamily="18" charset="-128"/>
                <a:ea typeface="Yu Mincho" panose="02020400000000000000" pitchFamily="18" charset="-128"/>
              </a:rPr>
              <a:t> Kei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00374" y="2956410"/>
            <a:ext cx="6059840" cy="5158913"/>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空間の中に、新たな空間を作る。</a:t>
            </a:r>
            <a:endParaRPr lang="en-US" altLang="ja-JP" sz="1050" dirty="0"/>
          </a:p>
          <a:p>
            <a:pPr>
              <a:lnSpc>
                <a:spcPct val="150000"/>
              </a:lnSpc>
            </a:pPr>
            <a:r>
              <a:rPr lang="ja-JP" altLang="en-US" sz="1050"/>
              <a:t>　　　　　　　　</a:t>
            </a:r>
          </a:p>
          <a:p>
            <a:pPr>
              <a:lnSpc>
                <a:spcPct val="150000"/>
              </a:lnSpc>
            </a:pPr>
            <a:r>
              <a:rPr lang="ja-JP" altLang="en-US" sz="1050"/>
              <a:t>豊田市足助町在住</a:t>
            </a:r>
            <a:endParaRPr lang="en-US" altLang="ja-JP" sz="1050" dirty="0"/>
          </a:p>
          <a:p>
            <a:pPr>
              <a:lnSpc>
                <a:spcPct val="150000"/>
              </a:lnSpc>
            </a:pPr>
            <a:endParaRPr lang="ja-JP" altLang="en-US" sz="1050"/>
          </a:p>
          <a:p>
            <a:pPr>
              <a:lnSpc>
                <a:spcPct val="150000"/>
              </a:lnSpc>
            </a:pPr>
            <a:r>
              <a:rPr lang="en-US" altLang="ja-JP" sz="1050" dirty="0"/>
              <a:t>1997	</a:t>
            </a:r>
            <a:r>
              <a:rPr lang="ja-JP" altLang="en-US" sz="1050"/>
              <a:t>　朝日現代クラフト展　　　　 （</a:t>
            </a:r>
            <a:r>
              <a:rPr lang="en-US" altLang="ja-JP" sz="1050" dirty="0"/>
              <a:t>2006</a:t>
            </a:r>
            <a:r>
              <a:rPr lang="ja-JP" altLang="en-US" sz="1050"/>
              <a:t>まで連続入選）</a:t>
            </a:r>
          </a:p>
          <a:p>
            <a:pPr>
              <a:lnSpc>
                <a:spcPct val="150000"/>
              </a:lnSpc>
            </a:pPr>
            <a:r>
              <a:rPr lang="en-US" altLang="ja-JP" sz="1050" dirty="0"/>
              <a:t>2000	</a:t>
            </a:r>
            <a:r>
              <a:rPr lang="ja-JP" altLang="en-US" sz="1050"/>
              <a:t>　個展　　　　　　　　　　　  豊田市美術館ギャラリー</a:t>
            </a:r>
          </a:p>
          <a:p>
            <a:pPr>
              <a:lnSpc>
                <a:spcPct val="150000"/>
              </a:lnSpc>
            </a:pPr>
            <a:r>
              <a:rPr lang="en-US" altLang="ja-JP" sz="1050" dirty="0"/>
              <a:t>2002</a:t>
            </a:r>
            <a:r>
              <a:rPr lang="ja-JP" altLang="en-US" sz="1050"/>
              <a:t>　　</a:t>
            </a:r>
            <a:r>
              <a:rPr lang="en-US" altLang="ja-JP" sz="1050" dirty="0"/>
              <a:t> </a:t>
            </a:r>
            <a:r>
              <a:rPr lang="ja-JP" altLang="en-US" sz="1050"/>
              <a:t>クラフト的実験 参加　　　　（刈谷市産業振興センター）</a:t>
            </a:r>
          </a:p>
          <a:p>
            <a:pPr>
              <a:lnSpc>
                <a:spcPct val="150000"/>
              </a:lnSpc>
            </a:pPr>
            <a:r>
              <a:rPr lang="ja-JP" altLang="en-US" sz="1050"/>
              <a:t>　　　 </a:t>
            </a:r>
            <a:r>
              <a:rPr lang="en-US" altLang="ja-JP" sz="1050" dirty="0"/>
              <a:t>   </a:t>
            </a:r>
            <a:r>
              <a:rPr lang="ja-JP" altLang="en-US" sz="1050"/>
              <a:t>（中部国際空港セントレアギャラリー）</a:t>
            </a:r>
            <a:r>
              <a:rPr lang="en-US" altLang="ja-JP" sz="1050" dirty="0"/>
              <a:t>2009</a:t>
            </a:r>
            <a:r>
              <a:rPr lang="ja-JP" altLang="en-US" sz="1050"/>
              <a:t>年まで毎年開催</a:t>
            </a:r>
          </a:p>
          <a:p>
            <a:pPr>
              <a:lnSpc>
                <a:spcPct val="150000"/>
              </a:lnSpc>
            </a:pPr>
            <a:r>
              <a:rPr lang="en-US" altLang="ja-JP" sz="1050" dirty="0"/>
              <a:t>2007</a:t>
            </a:r>
            <a:r>
              <a:rPr lang="ja-JP" altLang="en-US" sz="1050"/>
              <a:t>　　</a:t>
            </a:r>
            <a:r>
              <a:rPr lang="en-US" altLang="ja-JP" sz="1050" dirty="0"/>
              <a:t> </a:t>
            </a:r>
            <a:r>
              <a:rPr lang="ja-JP" altLang="en-US" sz="1050"/>
              <a:t>朝日現代クラフト展　優秀賞</a:t>
            </a:r>
          </a:p>
          <a:p>
            <a:pPr>
              <a:lnSpc>
                <a:spcPct val="150000"/>
              </a:lnSpc>
            </a:pPr>
            <a:r>
              <a:rPr lang="en-US" altLang="ja-JP" sz="1050" dirty="0"/>
              <a:t>2008	</a:t>
            </a:r>
            <a:r>
              <a:rPr lang="ja-JP" altLang="en-US" sz="1050"/>
              <a:t>　西尾商工会議所会館　大卓制作</a:t>
            </a:r>
          </a:p>
          <a:p>
            <a:pPr>
              <a:lnSpc>
                <a:spcPct val="150000"/>
              </a:lnSpc>
            </a:pPr>
            <a:r>
              <a:rPr lang="ja-JP" altLang="en-US" sz="1050"/>
              <a:t>　　　	　個展　　　　　　　　　　　 ギャラリー栗本 （名古屋市）</a:t>
            </a:r>
          </a:p>
          <a:p>
            <a:pPr>
              <a:lnSpc>
                <a:spcPct val="150000"/>
              </a:lnSpc>
            </a:pPr>
            <a:r>
              <a:rPr lang="en-US" altLang="ja-JP" sz="1050" dirty="0"/>
              <a:t>2011	</a:t>
            </a:r>
            <a:r>
              <a:rPr lang="ja-JP" altLang="en-US" sz="1050"/>
              <a:t>　個展　　　　　　　　　    　 悠遊舎ぎゃらりぃ（刈谷市）</a:t>
            </a:r>
          </a:p>
          <a:p>
            <a:pPr>
              <a:lnSpc>
                <a:spcPct val="150000"/>
              </a:lnSpc>
            </a:pPr>
            <a:r>
              <a:rPr lang="en-US" altLang="ja-JP" sz="1050" dirty="0"/>
              <a:t>2014	</a:t>
            </a:r>
            <a:r>
              <a:rPr lang="ja-JP" altLang="en-US" sz="1050"/>
              <a:t>　個展　　　　　　　　　　　 ギャラリー栗本（名古屋市）</a:t>
            </a:r>
          </a:p>
          <a:p>
            <a:pPr>
              <a:lnSpc>
                <a:spcPct val="150000"/>
              </a:lnSpc>
            </a:pPr>
            <a:r>
              <a:rPr lang="ja-JP" altLang="en-US" sz="1050"/>
              <a:t>　　　　 十職十業　　　　　　　　　 （神戸市）</a:t>
            </a:r>
            <a:r>
              <a:rPr lang="en-US" altLang="ja-JP" sz="1050" dirty="0"/>
              <a:t>(〜19</a:t>
            </a:r>
            <a:r>
              <a:rPr lang="ja-JP" altLang="en-US" sz="1050"/>
              <a:t>）年まで）</a:t>
            </a:r>
          </a:p>
          <a:p>
            <a:pPr>
              <a:lnSpc>
                <a:spcPct val="150000"/>
              </a:lnSpc>
            </a:pPr>
            <a:r>
              <a:rPr lang="en-US" altLang="ja-JP" sz="1050" dirty="0"/>
              <a:t>2015</a:t>
            </a:r>
            <a:r>
              <a:rPr lang="ja-JP" altLang="en-US" sz="1050"/>
              <a:t>　　</a:t>
            </a:r>
            <a:r>
              <a:rPr lang="en-US" altLang="ja-JP" sz="1050" dirty="0"/>
              <a:t> </a:t>
            </a:r>
            <a:r>
              <a:rPr lang="ja-JP" altLang="en-US" sz="1050"/>
              <a:t>個展　　　　　　　　　　 　ギャラリー栗本（名古屋市）　　　　　　　　　</a:t>
            </a:r>
          </a:p>
          <a:p>
            <a:pPr>
              <a:lnSpc>
                <a:spcPct val="150000"/>
              </a:lnSpc>
            </a:pPr>
            <a:r>
              <a:rPr lang="ja-JP" altLang="en-US" sz="1050"/>
              <a:t>　　　	</a:t>
            </a:r>
            <a:r>
              <a:rPr lang="en-US" altLang="ja-JP" sz="1050" dirty="0"/>
              <a:t>    </a:t>
            </a:r>
            <a:r>
              <a:rPr lang="ja-JP" altLang="en-US" sz="1050"/>
              <a:t>個展　　　　　　　　　　　 ギャラリー紀楽（滋賀）</a:t>
            </a:r>
            <a:r>
              <a:rPr lang="en-US" altLang="ja-JP" sz="1050" dirty="0"/>
              <a:t>(2020</a:t>
            </a:r>
            <a:r>
              <a:rPr lang="ja-JP" altLang="en-US" sz="1050"/>
              <a:t>まで毎年開催）</a:t>
            </a:r>
          </a:p>
          <a:p>
            <a:pPr>
              <a:lnSpc>
                <a:spcPct val="150000"/>
              </a:lnSpc>
            </a:pPr>
            <a:r>
              <a:rPr lang="en-US" altLang="ja-JP" sz="1050" dirty="0"/>
              <a:t>2016</a:t>
            </a:r>
            <a:r>
              <a:rPr lang="ja-JP" altLang="en-US" sz="1050"/>
              <a:t>　　</a:t>
            </a:r>
            <a:r>
              <a:rPr lang="en-US" altLang="ja-JP" sz="1050" dirty="0"/>
              <a:t> 10ARTs&amp;CRAFTs</a:t>
            </a:r>
            <a:r>
              <a:rPr lang="ja-JP" altLang="en-US" sz="1050"/>
              <a:t>　参加　　　（東京 上野</a:t>
            </a:r>
            <a:r>
              <a:rPr lang="ja-JP" altLang="en-US" sz="1050" dirty="0"/>
              <a:t>）</a:t>
            </a:r>
            <a:endParaRPr lang="en-US" altLang="ja-JP" sz="1050" dirty="0"/>
          </a:p>
          <a:p>
            <a:pPr>
              <a:lnSpc>
                <a:spcPct val="150000"/>
              </a:lnSpc>
            </a:pPr>
            <a:r>
              <a:rPr lang="en-US" altLang="ja-JP" sz="1050" dirty="0"/>
              <a:t>2017</a:t>
            </a:r>
            <a:r>
              <a:rPr lang="ja-JP" altLang="en-US" sz="1050"/>
              <a:t>　　</a:t>
            </a:r>
            <a:r>
              <a:rPr lang="en-US" altLang="ja-JP" sz="1050" dirty="0"/>
              <a:t> EACH GENERATION</a:t>
            </a:r>
            <a:r>
              <a:rPr lang="ja-JP" altLang="en-US" sz="1050"/>
              <a:t>　　　　　（表参道ヒルズ）　　　  </a:t>
            </a:r>
          </a:p>
          <a:p>
            <a:pPr>
              <a:lnSpc>
                <a:spcPct val="150000"/>
              </a:lnSpc>
            </a:pPr>
            <a:r>
              <a:rPr lang="en-US" altLang="ja-JP" sz="1050" dirty="0"/>
              <a:t>2018</a:t>
            </a:r>
            <a:r>
              <a:rPr lang="ja-JP" altLang="en-US" sz="1050"/>
              <a:t>　　</a:t>
            </a:r>
            <a:r>
              <a:rPr lang="en-US" altLang="ja-JP" sz="1050" dirty="0"/>
              <a:t>『</a:t>
            </a:r>
            <a:r>
              <a:rPr lang="ja-JP" altLang="en-US" sz="1050"/>
              <a:t>あいや 楽朋庵</a:t>
            </a:r>
            <a:r>
              <a:rPr lang="en-US" altLang="ja-JP" sz="1050" dirty="0"/>
              <a:t>』</a:t>
            </a:r>
            <a:r>
              <a:rPr lang="ja-JP" altLang="en-US" sz="1050"/>
              <a:t>円卓椅子　“樹安”制作　　  （西尾市）</a:t>
            </a:r>
          </a:p>
          <a:p>
            <a:pPr>
              <a:lnSpc>
                <a:spcPct val="150000"/>
              </a:lnSpc>
            </a:pPr>
            <a:r>
              <a:rPr lang="en-US" altLang="ja-JP" sz="1050" dirty="0"/>
              <a:t>2019</a:t>
            </a:r>
            <a:r>
              <a:rPr lang="ja-JP" altLang="en-US" sz="1050"/>
              <a:t>　　</a:t>
            </a:r>
            <a:r>
              <a:rPr lang="en-US" altLang="ja-JP" sz="1050" dirty="0"/>
              <a:t> </a:t>
            </a:r>
            <a:r>
              <a:rPr lang="ja-JP" altLang="en-US" sz="1050"/>
              <a:t>十職十業　　　　　　　　　</a:t>
            </a:r>
            <a:r>
              <a:rPr lang="en-US" altLang="ja-JP" sz="1050" dirty="0"/>
              <a:t>   </a:t>
            </a:r>
            <a:r>
              <a:rPr lang="ja-JP" altLang="en-US" sz="1050"/>
              <a:t>ノリタケの森ギャラリー（名古屋市</a:t>
            </a:r>
            <a:r>
              <a:rPr lang="en-US" altLang="ja-JP" sz="1050" dirty="0"/>
              <a:t>)</a:t>
            </a:r>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1"/>
            <a:ext cx="6666547" cy="871450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77975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0562" y="878785"/>
            <a:ext cx="1194939"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23512"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山内章平</a:t>
            </a:r>
            <a:br>
              <a:rPr lang="en-US" altLang="ja-JP" sz="2400">
                <a:latin typeface="Yu Mincho" panose="02020400000000000000" pitchFamily="18" charset="-128"/>
                <a:ea typeface="Yu Mincho" panose="02020400000000000000" pitchFamily="18" charset="-128"/>
              </a:rPr>
            </a:br>
            <a:r>
              <a:rPr lang="en-US" altLang="ja-JP">
                <a:latin typeface="Yu Mincho" panose="02020400000000000000" pitchFamily="18" charset="-128"/>
                <a:ea typeface="Yu Mincho" panose="02020400000000000000" pitchFamily="18" charset="-128"/>
              </a:rPr>
              <a:t>Yamauchi Shohei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5" y="2863077"/>
            <a:ext cx="5975245" cy="4916539"/>
          </a:xfrm>
          <a:prstGeom prst="rect">
            <a:avLst/>
          </a:prstGeom>
          <a:noFill/>
        </p:spPr>
        <p:txBody>
          <a:bodyPr wrap="square">
            <a:spAutoFit/>
          </a:bodyPr>
          <a:lstStyle/>
          <a:p>
            <a:pPr>
              <a:lnSpc>
                <a:spcPct val="150000"/>
              </a:lnSpc>
            </a:pPr>
            <a:r>
              <a:rPr lang="ja-JP" altLang="en-US" sz="1050"/>
              <a:t>＜作家からのメッセージ＞</a:t>
            </a:r>
            <a:br>
              <a:rPr lang="en-US" altLang="ja-JP" sz="1050" dirty="0"/>
            </a:br>
            <a:r>
              <a:rPr lang="ja-JP" altLang="en-US" sz="1050"/>
              <a:t>このテーマに触れ、長年このグループ展に参加させて頂く者と致しましては、この機会に、</a:t>
            </a:r>
            <a:endParaRPr lang="en-US" altLang="ja-JP" sz="1050" dirty="0"/>
          </a:p>
          <a:p>
            <a:pPr>
              <a:lnSpc>
                <a:spcPct val="150000"/>
              </a:lnSpc>
            </a:pPr>
            <a:r>
              <a:rPr lang="ja-JP" altLang="en-US" sz="1050"/>
              <a:t>かつて、このグループ展の出自が、藤井達吉翁の精神（スピリッツ）を引き継ぐ者、共鳴する者の集まりによって開催された経緯があったことを思い出します。</a:t>
            </a:r>
          </a:p>
          <a:p>
            <a:pPr>
              <a:lnSpc>
                <a:spcPct val="150000"/>
              </a:lnSpc>
            </a:pPr>
            <a:r>
              <a:rPr lang="ja-JP" altLang="en-US" sz="1050"/>
              <a:t>碧南市に藤井先生に由来した美術館（碧南市藤井達吉現代美術館）が創立されたことを機に、先の様なスピリット（企画）で、始まったこのグループ展ですが、勿論のことながら、藤井達吉翁から直接薫陶を得た者は当時としてもごく僅か、その上、高齢でもありました。ですから、意志を直接引き継ぐ者というのは自ずから限られ、かつ当の本人たちが参加した訳でもございませんでした。</a:t>
            </a:r>
          </a:p>
          <a:p>
            <a:pPr>
              <a:lnSpc>
                <a:spcPct val="150000"/>
              </a:lnSpc>
            </a:pPr>
            <a:r>
              <a:rPr lang="ja-JP" altLang="en-US" sz="1050"/>
              <a:t>では、何を持って、誰が、藤井達吉翁の意思を引き継ぎ、また共鳴する者と呼べるのか？その答えは、結局のところ、一つではなく、また、誰にもそう断言することは出来ないことだと、この企画に参加し続けて出ている私の答えです。</a:t>
            </a:r>
          </a:p>
          <a:p>
            <a:pPr>
              <a:lnSpc>
                <a:spcPct val="150000"/>
              </a:lnSpc>
            </a:pPr>
            <a:r>
              <a:rPr lang="ja-JP" altLang="en-US" sz="1050"/>
              <a:t>もう少し具体的に申し上げれば、例えば、藤井先生のことは知らずとも、企画展目当てに藤井達吉現代美術館を訪れたということであっても、そこには、やはり藤井先生とのご縁があるのだと思います。その様な考えから、参加される作家の方も、ご覧になられるお客様の方でも、何かしら藤井達吉翁とのご縁がお一人お一人にあり、そのご縁から藤井達吉という芸術家を見つめて頂いて、お一人お一人、皆様それぞれからの藤井先生との距離感（共感であったり、リスペクトであったり）で関わって頂くことが、この企画を始めたそして、続けてゆく意義、精神なのだと考える次第です。</a:t>
            </a:r>
            <a:endParaRPr lang="en-US" altLang="ja-JP" sz="1050" dirty="0"/>
          </a:p>
          <a:p>
            <a:pPr>
              <a:lnSpc>
                <a:spcPct val="150000"/>
              </a:lnSpc>
            </a:pPr>
            <a:r>
              <a:rPr lang="ja-JP" altLang="en-US" sz="1050"/>
              <a:t>　　</a:t>
            </a:r>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17418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81538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0562" y="878785"/>
            <a:ext cx="1194939"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23512"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山内章平</a:t>
            </a:r>
            <a:br>
              <a:rPr lang="en-US" altLang="ja-JP" sz="2400">
                <a:latin typeface="Yu Mincho" panose="02020400000000000000" pitchFamily="18" charset="-128"/>
                <a:ea typeface="Yu Mincho" panose="02020400000000000000" pitchFamily="18" charset="-128"/>
              </a:rPr>
            </a:br>
            <a:r>
              <a:rPr lang="en-US" altLang="ja-JP">
                <a:latin typeface="Yu Mincho" panose="02020400000000000000" pitchFamily="18" charset="-128"/>
                <a:ea typeface="Yu Mincho" panose="02020400000000000000" pitchFamily="18" charset="-128"/>
              </a:rPr>
              <a:t>Yamauchi Shohei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5" y="2863077"/>
            <a:ext cx="5975245" cy="4916539"/>
          </a:xfrm>
          <a:prstGeom prst="rect">
            <a:avLst/>
          </a:prstGeom>
          <a:noFill/>
        </p:spPr>
        <p:txBody>
          <a:bodyPr wrap="square">
            <a:spAutoFit/>
          </a:bodyPr>
          <a:lstStyle/>
          <a:p>
            <a:pPr>
              <a:lnSpc>
                <a:spcPct val="150000"/>
              </a:lnSpc>
            </a:pPr>
            <a:r>
              <a:rPr lang="ja-JP" altLang="en-US" sz="1050"/>
              <a:t>＜作家からのメッセージ＞</a:t>
            </a:r>
            <a:br>
              <a:rPr lang="en-US" altLang="ja-JP" sz="1050" dirty="0"/>
            </a:br>
            <a:r>
              <a:rPr lang="ja-JP" altLang="en-US" sz="1050"/>
              <a:t>このテーマに触れ、長年このグループ展に参加させて頂く者と致しましては、この機会に、</a:t>
            </a:r>
            <a:endParaRPr lang="en-US" altLang="ja-JP" sz="1050" dirty="0"/>
          </a:p>
          <a:p>
            <a:pPr>
              <a:lnSpc>
                <a:spcPct val="150000"/>
              </a:lnSpc>
            </a:pPr>
            <a:r>
              <a:rPr lang="ja-JP" altLang="en-US" sz="1050"/>
              <a:t>かつて、このグループ展の出自が、藤井達吉翁の精神（スピリッツ）を引き継ぐ者、共鳴する者の集まりによって開催された経緯があったことを思い出します。</a:t>
            </a:r>
          </a:p>
          <a:p>
            <a:pPr>
              <a:lnSpc>
                <a:spcPct val="150000"/>
              </a:lnSpc>
            </a:pPr>
            <a:r>
              <a:rPr lang="ja-JP" altLang="en-US" sz="1050"/>
              <a:t>碧南市に藤井先生に由来した美術館（碧南市藤井達吉現代美術館）が創立されたことを機に、先の様なスピリット（企画）で、始まったこのグループ展ですが、勿論のことながら、藤井達吉翁から直接薫陶を得た者は当時としてもごく僅か、その上、高齢でもありました。ですから、意志を直接引き継ぐ者というのは自ずから限られ、かつ当の本人たちが参加した訳でもございませんでした。</a:t>
            </a:r>
          </a:p>
          <a:p>
            <a:pPr>
              <a:lnSpc>
                <a:spcPct val="150000"/>
              </a:lnSpc>
            </a:pPr>
            <a:r>
              <a:rPr lang="ja-JP" altLang="en-US" sz="1050"/>
              <a:t>では、何を持って、誰が、藤井達吉翁の意思を引き継ぎ、また共鳴する者と呼べるのか？その答えは、結局のところ、一つではなく、また、誰にもそう断言することは出来ないことだと、この企画に参加し続けて出ている私の答えです。</a:t>
            </a:r>
          </a:p>
          <a:p>
            <a:pPr>
              <a:lnSpc>
                <a:spcPct val="150000"/>
              </a:lnSpc>
            </a:pPr>
            <a:r>
              <a:rPr lang="ja-JP" altLang="en-US" sz="1050"/>
              <a:t>もう少し具体的に申し上げれば、例えば、藤井先生のことは知らずとも、企画展目当てに藤井達吉現代美術館を訪れたということであっても、そこには、やはり藤井先生とのご縁があるのだと思います。その様な考えから、参加される作家の方も、ご覧になられるお客様の方でも、何かしら藤井達吉翁とのご縁がお一人お一人にあり、そのご縁から藤井達吉という芸術家を見つめて頂いて、お一人お一人、皆様それぞれからの藤井先生との距離感（共感であったり、リスペクトであったり）で関わって頂くことが、この企画を始めたそして、続けてゆく意義、精神なのだと考える次第です。</a:t>
            </a:r>
            <a:endParaRPr lang="en-US" altLang="ja-JP" sz="1050" dirty="0"/>
          </a:p>
          <a:p>
            <a:pPr>
              <a:lnSpc>
                <a:spcPct val="150000"/>
              </a:lnSpc>
            </a:pPr>
            <a:r>
              <a:rPr lang="ja-JP" altLang="en-US" sz="1050"/>
              <a:t>　　</a:t>
            </a:r>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17418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830283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45276" y="705790"/>
            <a:ext cx="1194939"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48226" y="705790"/>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山内章平</a:t>
            </a:r>
            <a:br>
              <a:rPr lang="en-US" altLang="ja-JP" sz="2400">
                <a:latin typeface="Yu Mincho" panose="02020400000000000000" pitchFamily="18" charset="-128"/>
                <a:ea typeface="Yu Mincho" panose="02020400000000000000" pitchFamily="18" charset="-128"/>
              </a:rPr>
            </a:br>
            <a:r>
              <a:rPr lang="en-US" altLang="ja-JP">
                <a:latin typeface="Yu Mincho" panose="02020400000000000000" pitchFamily="18" charset="-128"/>
                <a:ea typeface="Yu Mincho" panose="02020400000000000000" pitchFamily="18" charset="-128"/>
              </a:rPr>
              <a:t>Yamauchi Shohei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51977" y="2435840"/>
            <a:ext cx="5855720" cy="8550354"/>
          </a:xfrm>
          <a:prstGeom prst="rect">
            <a:avLst/>
          </a:prstGeom>
          <a:noFill/>
        </p:spPr>
        <p:txBody>
          <a:bodyPr wrap="square">
            <a:spAutoFit/>
          </a:bodyPr>
          <a:lstStyle/>
          <a:p>
            <a:pPr>
              <a:lnSpc>
                <a:spcPct val="150000"/>
              </a:lnSpc>
            </a:pPr>
            <a:r>
              <a:rPr lang="ja-JP" altLang="en-US" sz="1050"/>
              <a:t>＜作家からのメッセージ＞</a:t>
            </a:r>
            <a:br>
              <a:rPr lang="en-US" altLang="ja-JP" sz="1050" dirty="0"/>
            </a:br>
            <a:r>
              <a:rPr lang="ja-JP" altLang="en-US" sz="1050"/>
              <a:t>碧南市藤井達吉現代美術館が創立されたことを機に、藤井達吉翁の意思を引き継ぎ、また共鳴する者、そして、藤井先生と何らかご縁がある者が集い、藤井先生の芸術家魂を敬う精神のもと始まったのが本展の企画でした。</a:t>
            </a:r>
          </a:p>
          <a:p>
            <a:pPr>
              <a:lnSpc>
                <a:spcPct val="150000"/>
              </a:lnSpc>
            </a:pPr>
            <a:r>
              <a:rPr lang="ja-JP" altLang="en-US" sz="1050"/>
              <a:t>勿論、藤井達吉翁から直接薫陶を得た作家は参加しておりませんので、藤井先生が云々とは誰も申し上げられない訳ですが、お一人お一人が藤井達吉という芸術家と向き合いながら、銘々の藤井先生との距離感（共感であったり、リスペクトであったり）で関わって頂くことが、この企画を始めたそして、続けてゆく意義、精神なのだと考える次第です。</a:t>
            </a:r>
            <a:endParaRPr lang="en-US" altLang="ja-JP" sz="1050" dirty="0"/>
          </a:p>
          <a:p>
            <a:pPr>
              <a:lnSpc>
                <a:spcPct val="150000"/>
              </a:lnSpc>
            </a:pPr>
            <a:endParaRPr lang="en-US" altLang="ja-JP" sz="1050" dirty="0"/>
          </a:p>
          <a:p>
            <a:pPr>
              <a:lnSpc>
                <a:spcPct val="150000"/>
              </a:lnSpc>
            </a:pPr>
            <a:r>
              <a:rPr lang="ja-JP" altLang="en-US" sz="1050"/>
              <a:t>豊田小原和紙工芸作家</a:t>
            </a:r>
          </a:p>
          <a:p>
            <a:pPr>
              <a:lnSpc>
                <a:spcPct val="150000"/>
              </a:lnSpc>
            </a:pPr>
            <a:r>
              <a:rPr lang="ja-JP" altLang="en-US" sz="1050"/>
              <a:t>豊田小原和紙工芸会 会長</a:t>
            </a:r>
          </a:p>
          <a:p>
            <a:pPr>
              <a:lnSpc>
                <a:spcPct val="150000"/>
              </a:lnSpc>
            </a:pPr>
            <a:r>
              <a:rPr lang="ja-JP" altLang="en-US" sz="1050"/>
              <a:t>豊田国際紙フォーラム実行委員会 副会長 </a:t>
            </a:r>
          </a:p>
          <a:p>
            <a:pPr>
              <a:lnSpc>
                <a:spcPct val="150000"/>
              </a:lnSpc>
            </a:pPr>
            <a:endParaRPr lang="ja-JP" altLang="en-US" sz="1050"/>
          </a:p>
          <a:p>
            <a:pPr>
              <a:lnSpc>
                <a:spcPct val="150000"/>
              </a:lnSpc>
            </a:pPr>
            <a:r>
              <a:rPr lang="en-US" altLang="ja-JP" sz="1050" dirty="0"/>
              <a:t>2010</a:t>
            </a:r>
            <a:r>
              <a:rPr lang="ja-JP" altLang="en-US" sz="1050"/>
              <a:t>　　　京都造形芸術大学 卒業制作展　　混沌賞</a:t>
            </a:r>
          </a:p>
          <a:p>
            <a:pPr>
              <a:lnSpc>
                <a:spcPct val="150000"/>
              </a:lnSpc>
            </a:pPr>
            <a:r>
              <a:rPr lang="ja-JP" altLang="en-US" sz="1050"/>
              <a:t>         　　　京都造形芸術大学　　　　　　　 卒業</a:t>
            </a:r>
          </a:p>
          <a:p>
            <a:pPr>
              <a:lnSpc>
                <a:spcPct val="150000"/>
              </a:lnSpc>
            </a:pPr>
            <a:r>
              <a:rPr lang="ja-JP" altLang="en-US" sz="1050"/>
              <a:t> 　　　　</a:t>
            </a:r>
            <a:r>
              <a:rPr lang="en-US" altLang="ja-JP" sz="1050" dirty="0"/>
              <a:t>    </a:t>
            </a:r>
            <a:r>
              <a:rPr lang="ja-JP" altLang="en-US" sz="1050"/>
              <a:t>第</a:t>
            </a:r>
            <a:r>
              <a:rPr lang="en-US" altLang="ja-JP" sz="1050" dirty="0"/>
              <a:t>42</a:t>
            </a:r>
            <a:r>
              <a:rPr lang="ja-JP" altLang="en-US" sz="1050"/>
              <a:t>回 日展　　　　　　　　　   </a:t>
            </a:r>
            <a:r>
              <a:rPr lang="en-US" altLang="ja-JP" sz="1050" dirty="0"/>
              <a:t> </a:t>
            </a:r>
            <a:r>
              <a:rPr lang="ja-JP" altLang="en-US" sz="1050"/>
              <a:t>初入選 </a:t>
            </a:r>
          </a:p>
          <a:p>
            <a:pPr>
              <a:lnSpc>
                <a:spcPct val="150000"/>
              </a:lnSpc>
            </a:pPr>
            <a:r>
              <a:rPr lang="ja-JP" altLang="en-US" sz="1050"/>
              <a:t>　　　　　 以降</a:t>
            </a:r>
            <a:r>
              <a:rPr lang="en-US" altLang="ja-JP" sz="1050" dirty="0"/>
              <a:t>2017</a:t>
            </a:r>
            <a:r>
              <a:rPr lang="ja-JP" altLang="en-US" sz="1050"/>
              <a:t>年改組新第</a:t>
            </a:r>
            <a:r>
              <a:rPr lang="en-US" altLang="ja-JP" sz="1050" dirty="0"/>
              <a:t>4</a:t>
            </a:r>
            <a:r>
              <a:rPr lang="ja-JP" altLang="en-US" sz="1050"/>
              <a:t>回日展までの間計</a:t>
            </a:r>
            <a:r>
              <a:rPr lang="en-US" altLang="ja-JP" sz="1050" dirty="0"/>
              <a:t>8</a:t>
            </a:r>
            <a:r>
              <a:rPr lang="ja-JP" altLang="en-US" sz="1050"/>
              <a:t>回入選</a:t>
            </a:r>
          </a:p>
          <a:p>
            <a:pPr>
              <a:lnSpc>
                <a:spcPct val="150000"/>
              </a:lnSpc>
            </a:pPr>
            <a:r>
              <a:rPr lang="en-US" altLang="ja-JP" sz="1050" dirty="0"/>
              <a:t>2011</a:t>
            </a:r>
            <a:r>
              <a:rPr lang="ja-JP" altLang="en-US" sz="1050"/>
              <a:t>　　　第</a:t>
            </a:r>
            <a:r>
              <a:rPr lang="en-US" altLang="ja-JP" sz="1050" dirty="0"/>
              <a:t>3</a:t>
            </a:r>
            <a:r>
              <a:rPr lang="ja-JP" altLang="en-US" sz="1050"/>
              <a:t>回 </a:t>
            </a:r>
            <a:r>
              <a:rPr lang="en-US" altLang="ja-JP" sz="1050" dirty="0"/>
              <a:t>HEKINAN</a:t>
            </a:r>
            <a:r>
              <a:rPr lang="ja-JP" altLang="en-US" sz="1050"/>
              <a:t>からそれぞれのスピリッツ展　初出品  以降毎年出品</a:t>
            </a:r>
          </a:p>
          <a:p>
            <a:pPr>
              <a:lnSpc>
                <a:spcPct val="150000"/>
              </a:lnSpc>
            </a:pPr>
            <a:r>
              <a:rPr lang="en-US" altLang="ja-JP" sz="1050" dirty="0"/>
              <a:t>2011</a:t>
            </a:r>
            <a:r>
              <a:rPr lang="ja-JP" altLang="en-US" sz="1050"/>
              <a:t>　　　第</a:t>
            </a:r>
            <a:r>
              <a:rPr lang="en-US" altLang="ja-JP" sz="1050" dirty="0"/>
              <a:t>15</a:t>
            </a:r>
            <a:r>
              <a:rPr lang="ja-JP" altLang="en-US" sz="1050"/>
              <a:t>回 工芸美術 波光展　　　　  </a:t>
            </a:r>
            <a:r>
              <a:rPr lang="en-US" altLang="ja-JP" sz="1050" dirty="0"/>
              <a:t> </a:t>
            </a:r>
            <a:r>
              <a:rPr lang="ja-JP" altLang="en-US" sz="1050"/>
              <a:t>初出品  以降</a:t>
            </a:r>
            <a:r>
              <a:rPr lang="en-US" altLang="ja-JP" sz="1050" dirty="0"/>
              <a:t>2017</a:t>
            </a:r>
            <a:r>
              <a:rPr lang="ja-JP" altLang="en-US" sz="1050"/>
              <a:t>年まで毎年出品　</a:t>
            </a:r>
          </a:p>
          <a:p>
            <a:pPr>
              <a:lnSpc>
                <a:spcPct val="150000"/>
              </a:lnSpc>
            </a:pPr>
            <a:r>
              <a:rPr lang="ja-JP" altLang="en-US" sz="1050"/>
              <a:t> 　　　　</a:t>
            </a:r>
            <a:r>
              <a:rPr lang="en-US" altLang="ja-JP" sz="1050" dirty="0"/>
              <a:t>    </a:t>
            </a:r>
            <a:r>
              <a:rPr lang="ja-JP" altLang="en-US" sz="1050"/>
              <a:t>第</a:t>
            </a:r>
            <a:r>
              <a:rPr lang="en-US" altLang="ja-JP" sz="1050" dirty="0"/>
              <a:t>21</a:t>
            </a:r>
            <a:r>
              <a:rPr lang="ja-JP" altLang="en-US" sz="1050"/>
              <a:t>回 工芸美術 日工会展　　　 </a:t>
            </a:r>
            <a:r>
              <a:rPr lang="en-US" altLang="ja-JP" sz="1050" dirty="0"/>
              <a:t> </a:t>
            </a:r>
            <a:r>
              <a:rPr lang="ja-JP" altLang="en-US" sz="1050"/>
              <a:t> 初入選</a:t>
            </a:r>
          </a:p>
          <a:p>
            <a:pPr>
              <a:lnSpc>
                <a:spcPct val="150000"/>
              </a:lnSpc>
            </a:pPr>
            <a:r>
              <a:rPr lang="en-US" altLang="ja-JP" sz="1050" dirty="0"/>
              <a:t>2012</a:t>
            </a:r>
            <a:r>
              <a:rPr lang="ja-JP" altLang="en-US" sz="1050"/>
              <a:t>　　　第</a:t>
            </a:r>
            <a:r>
              <a:rPr lang="en-US" altLang="ja-JP" sz="1050" dirty="0"/>
              <a:t>16</a:t>
            </a:r>
            <a:r>
              <a:rPr lang="ja-JP" altLang="en-US" sz="1050"/>
              <a:t>回 工芸美術 波光展　　　　  </a:t>
            </a:r>
            <a:r>
              <a:rPr lang="en-US" altLang="ja-JP" sz="1050" dirty="0"/>
              <a:t> </a:t>
            </a:r>
            <a:r>
              <a:rPr lang="ja-JP" altLang="en-US" sz="1050"/>
              <a:t>出品</a:t>
            </a:r>
          </a:p>
          <a:p>
            <a:pPr>
              <a:lnSpc>
                <a:spcPct val="150000"/>
              </a:lnSpc>
            </a:pPr>
            <a:r>
              <a:rPr lang="ja-JP" altLang="en-US" sz="1050"/>
              <a:t> 　　　　</a:t>
            </a:r>
            <a:r>
              <a:rPr lang="en-US" altLang="ja-JP" sz="1050" dirty="0"/>
              <a:t>    </a:t>
            </a:r>
            <a:r>
              <a:rPr lang="ja-JP" altLang="en-US" sz="1050"/>
              <a:t>第</a:t>
            </a:r>
            <a:r>
              <a:rPr lang="en-US" altLang="ja-JP" sz="1050" dirty="0"/>
              <a:t>22</a:t>
            </a:r>
            <a:r>
              <a:rPr lang="ja-JP" altLang="en-US" sz="1050"/>
              <a:t>回 工芸美術 日工会展　　　  </a:t>
            </a:r>
            <a:r>
              <a:rPr lang="en-US" altLang="ja-JP" sz="1050" dirty="0"/>
              <a:t> </a:t>
            </a:r>
            <a:r>
              <a:rPr lang="ja-JP" altLang="en-US" sz="1050"/>
              <a:t>日工会賞</a:t>
            </a:r>
          </a:p>
          <a:p>
            <a:pPr>
              <a:lnSpc>
                <a:spcPct val="150000"/>
              </a:lnSpc>
            </a:pPr>
            <a:r>
              <a:rPr lang="en-US" altLang="ja-JP" sz="1050" dirty="0"/>
              <a:t>2013</a:t>
            </a:r>
            <a:r>
              <a:rPr lang="ja-JP" altLang="en-US" sz="1050"/>
              <a:t>　　　豊田文化振興材団　　　　　　　 特別表彰文化新人賞 受賞</a:t>
            </a:r>
          </a:p>
          <a:p>
            <a:pPr>
              <a:lnSpc>
                <a:spcPct val="150000"/>
              </a:lnSpc>
            </a:pPr>
            <a:r>
              <a:rPr lang="ja-JP" altLang="en-US" sz="1050"/>
              <a:t> 　　　　</a:t>
            </a:r>
            <a:r>
              <a:rPr lang="en-US" altLang="ja-JP" sz="1050" dirty="0"/>
              <a:t>    </a:t>
            </a:r>
            <a:r>
              <a:rPr lang="ja-JP" altLang="en-US" sz="1050"/>
              <a:t>第</a:t>
            </a:r>
            <a:r>
              <a:rPr lang="en-US" altLang="ja-JP" sz="1050" dirty="0"/>
              <a:t>23</a:t>
            </a:r>
            <a:r>
              <a:rPr lang="ja-JP" altLang="en-US" sz="1050"/>
              <a:t>回 日工会展　　　　　　　   </a:t>
            </a:r>
            <a:r>
              <a:rPr lang="en-US" altLang="ja-JP" sz="1050" dirty="0"/>
              <a:t> </a:t>
            </a:r>
            <a:r>
              <a:rPr lang="ja-JP" altLang="en-US" sz="1050"/>
              <a:t>奨励賞  受賞</a:t>
            </a:r>
          </a:p>
          <a:p>
            <a:pPr>
              <a:lnSpc>
                <a:spcPct val="150000"/>
              </a:lnSpc>
            </a:pPr>
            <a:r>
              <a:rPr lang="en-US" altLang="ja-JP" sz="1050" dirty="0"/>
              <a:t>2014 </a:t>
            </a:r>
            <a:r>
              <a:rPr lang="ja-JP" altLang="en-US" sz="1050"/>
              <a:t>　　   碧南市藤井達吉現代美術館 小原和紙工芸会展  出品</a:t>
            </a:r>
          </a:p>
          <a:p>
            <a:pPr>
              <a:lnSpc>
                <a:spcPct val="150000"/>
              </a:lnSpc>
            </a:pPr>
            <a:r>
              <a:rPr lang="en-US" altLang="ja-JP" sz="1050" dirty="0"/>
              <a:t>2015 </a:t>
            </a:r>
            <a:r>
              <a:rPr lang="ja-JP" altLang="en-US" sz="1050"/>
              <a:t>　　   東海東京証券プレミア美術展 山内一生・知子・章平 三世代展</a:t>
            </a:r>
          </a:p>
          <a:p>
            <a:pPr>
              <a:lnSpc>
                <a:spcPct val="150000"/>
              </a:lnSpc>
            </a:pPr>
            <a:r>
              <a:rPr lang="ja-JP" altLang="en-US" sz="1050"/>
              <a:t>　　　　　　　　　　　　　　　　　　　</a:t>
            </a:r>
            <a:r>
              <a:rPr lang="en-US" altLang="ja-JP" sz="1050" dirty="0"/>
              <a:t>  </a:t>
            </a:r>
            <a:r>
              <a:rPr lang="ja-JP" altLang="en-US" sz="1050"/>
              <a:t>（以降</a:t>
            </a:r>
            <a:r>
              <a:rPr lang="en-US" altLang="ja-JP" sz="1050" dirty="0"/>
              <a:t>2018</a:t>
            </a:r>
            <a:r>
              <a:rPr lang="ja-JP" altLang="en-US" sz="1050"/>
              <a:t>年まで毎年開催）</a:t>
            </a:r>
          </a:p>
          <a:p>
            <a:pPr>
              <a:lnSpc>
                <a:spcPct val="150000"/>
              </a:lnSpc>
            </a:pPr>
            <a:r>
              <a:rPr lang="ja-JP" altLang="en-US" sz="1050"/>
              <a:t> 　　　　</a:t>
            </a:r>
            <a:r>
              <a:rPr lang="en-US" altLang="ja-JP" sz="1050" dirty="0"/>
              <a:t>   </a:t>
            </a:r>
            <a:r>
              <a:rPr lang="ja-JP" altLang="en-US" sz="1050"/>
              <a:t>松坂屋名古屋店にて</a:t>
            </a:r>
            <a:r>
              <a:rPr lang="en-US" altLang="ja-JP" sz="1050" dirty="0"/>
              <a:t>(</a:t>
            </a:r>
            <a:r>
              <a:rPr lang="ja-JP" altLang="en-US" sz="1050"/>
              <a:t>初個展</a:t>
            </a:r>
            <a:r>
              <a:rPr lang="en-US" altLang="ja-JP" sz="1050" dirty="0"/>
              <a:t>)  </a:t>
            </a:r>
            <a:r>
              <a:rPr lang="ja-JP" altLang="en-US" sz="1050"/>
              <a:t>山内章平 作品展　　“水”を辿って、“空”を仰ぐ </a:t>
            </a:r>
          </a:p>
          <a:p>
            <a:pPr>
              <a:lnSpc>
                <a:spcPct val="150000"/>
              </a:lnSpc>
            </a:pPr>
            <a:r>
              <a:rPr lang="en-US" altLang="ja-JP" sz="1050" dirty="0"/>
              <a:t>2017</a:t>
            </a:r>
            <a:r>
              <a:rPr lang="ja-JP" altLang="en-US" sz="1050"/>
              <a:t>　　　第</a:t>
            </a:r>
            <a:r>
              <a:rPr lang="en-US" altLang="ja-JP" sz="1050" dirty="0"/>
              <a:t>27</a:t>
            </a:r>
            <a:r>
              <a:rPr lang="ja-JP" altLang="en-US" sz="1050"/>
              <a:t>回 日工会展　　　　　　　   日工会会賞 受賞</a:t>
            </a:r>
          </a:p>
          <a:p>
            <a:pPr>
              <a:lnSpc>
                <a:spcPct val="150000"/>
              </a:lnSpc>
            </a:pPr>
            <a:r>
              <a:rPr lang="en-US" altLang="ja-JP" sz="1050" dirty="0"/>
              <a:t>2018</a:t>
            </a:r>
            <a:r>
              <a:rPr lang="ja-JP" altLang="en-US" sz="1050"/>
              <a:t>　　　</a:t>
            </a:r>
            <a:r>
              <a:rPr lang="en-US" altLang="ja-JP" sz="1050" dirty="0"/>
              <a:t>IAPMA</a:t>
            </a:r>
            <a:r>
              <a:rPr lang="ja-JP" altLang="en-US" sz="1050"/>
              <a:t>ソフィア大会参加</a:t>
            </a:r>
          </a:p>
          <a:p>
            <a:pPr marL="228600" indent="-228600">
              <a:lnSpc>
                <a:spcPct val="150000"/>
              </a:lnSpc>
              <a:buAutoNum type="arabicPlain" startAt="2019"/>
            </a:pPr>
            <a:r>
              <a:rPr lang="ja-JP" altLang="en-US" sz="1050"/>
              <a:t>　　　第</a:t>
            </a:r>
            <a:r>
              <a:rPr lang="en-US" altLang="ja-JP" sz="1050" dirty="0"/>
              <a:t>57</a:t>
            </a:r>
            <a:r>
              <a:rPr lang="ja-JP" altLang="en-US" sz="1050"/>
              <a:t>回豊田市民美術展 審査員　</a:t>
            </a:r>
            <a:r>
              <a:rPr lang="en-US" altLang="ja-JP" sz="1050" dirty="0"/>
              <a:t> </a:t>
            </a:r>
            <a:r>
              <a:rPr lang="ja-JP" altLang="en-US" sz="1050"/>
              <a:t>（</a:t>
            </a:r>
            <a:r>
              <a:rPr lang="en-US" altLang="ja-JP" sz="1050" dirty="0"/>
              <a:t>2020 </a:t>
            </a:r>
            <a:r>
              <a:rPr lang="ja-JP" altLang="en-US" sz="1050"/>
              <a:t>第</a:t>
            </a:r>
            <a:r>
              <a:rPr lang="en-US" altLang="ja-JP" sz="1050" dirty="0"/>
              <a:t>58</a:t>
            </a:r>
            <a:r>
              <a:rPr lang="ja-JP" altLang="en-US" sz="1050"/>
              <a:t>回）　</a:t>
            </a:r>
            <a:endParaRPr lang="en-US" altLang="ja-JP" sz="1050" dirty="0"/>
          </a:p>
          <a:p>
            <a:pPr>
              <a:lnSpc>
                <a:spcPct val="150000"/>
              </a:lnSpc>
            </a:pPr>
            <a:r>
              <a:rPr lang="en-US" altLang="ja-JP" sz="1050" dirty="0"/>
              <a:t>2021</a:t>
            </a:r>
            <a:r>
              <a:rPr lang="ja-JP" altLang="en-US" sz="1050"/>
              <a:t>　　　豊田国際紙フォーラム 参加</a:t>
            </a:r>
            <a:br>
              <a:rPr lang="en-US" altLang="ja-JP" sz="1050" dirty="0"/>
            </a:br>
            <a:r>
              <a:rPr lang="en-US" altLang="ja-JP" sz="1050" dirty="0"/>
              <a:t>2022</a:t>
            </a:r>
            <a:r>
              <a:rPr lang="ja-JP" altLang="en-US" sz="1050"/>
              <a:t>　　　豊田市制</a:t>
            </a:r>
            <a:r>
              <a:rPr lang="en-US" altLang="ja-JP" sz="1050" dirty="0"/>
              <a:t>70</a:t>
            </a:r>
            <a:r>
              <a:rPr lang="ja-JP" altLang="en-US" sz="1050"/>
              <a:t>周年記念展覧会 芸術の隣人たち</a:t>
            </a:r>
            <a:r>
              <a:rPr lang="en-US" altLang="ja-JP" sz="1050" dirty="0"/>
              <a:t>-</a:t>
            </a:r>
            <a:r>
              <a:rPr lang="ja-JP" altLang="en-US" sz="1050"/>
              <a:t>豊田気鋭のアーティスト展</a:t>
            </a:r>
            <a:r>
              <a:rPr lang="en-US" altLang="ja-JP" sz="1050" dirty="0"/>
              <a:t>- </a:t>
            </a:r>
            <a:r>
              <a:rPr lang="ja-JP" altLang="en-US" sz="1050"/>
              <a:t>出品</a:t>
            </a: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1"/>
            <a:ext cx="6666547" cy="1069181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200494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5" y="608073"/>
            <a:ext cx="5975245" cy="7340279"/>
          </a:xfrm>
          <a:prstGeom prst="rect">
            <a:avLst/>
          </a:prstGeom>
          <a:noFill/>
        </p:spPr>
        <p:txBody>
          <a:bodyPr wrap="square">
            <a:spAutoFit/>
          </a:bodyPr>
          <a:lstStyle/>
          <a:p>
            <a:pPr>
              <a:lnSpc>
                <a:spcPct val="150000"/>
              </a:lnSpc>
            </a:pPr>
            <a:endParaRPr lang="en-US" altLang="ja-JP" sz="1050" dirty="0"/>
          </a:p>
          <a:p>
            <a:pPr>
              <a:lnSpc>
                <a:spcPct val="150000"/>
              </a:lnSpc>
            </a:pPr>
            <a:r>
              <a:rPr lang="ja-JP" altLang="en-US" sz="1050"/>
              <a:t>豊田小原和紙工芸作家</a:t>
            </a:r>
          </a:p>
          <a:p>
            <a:pPr>
              <a:lnSpc>
                <a:spcPct val="150000"/>
              </a:lnSpc>
            </a:pPr>
            <a:r>
              <a:rPr lang="ja-JP" altLang="en-US" sz="1050"/>
              <a:t>豊田小原和紙工芸会 会長</a:t>
            </a:r>
          </a:p>
          <a:p>
            <a:pPr>
              <a:lnSpc>
                <a:spcPct val="150000"/>
              </a:lnSpc>
            </a:pPr>
            <a:r>
              <a:rPr lang="ja-JP" altLang="en-US" sz="1050"/>
              <a:t>豊田国際紙フォーラム実行委員会 副会長 </a:t>
            </a:r>
          </a:p>
          <a:p>
            <a:pPr>
              <a:lnSpc>
                <a:spcPct val="150000"/>
              </a:lnSpc>
            </a:pPr>
            <a:endParaRPr lang="ja-JP" altLang="en-US" sz="1050"/>
          </a:p>
          <a:p>
            <a:pPr>
              <a:lnSpc>
                <a:spcPct val="150000"/>
              </a:lnSpc>
            </a:pPr>
            <a:r>
              <a:rPr lang="en-US" altLang="ja-JP" sz="1050" dirty="0"/>
              <a:t>2010</a:t>
            </a:r>
            <a:r>
              <a:rPr lang="ja-JP" altLang="en-US" sz="1050"/>
              <a:t>　　　京都造形芸術大学 卒業制作展　　混沌賞</a:t>
            </a:r>
          </a:p>
          <a:p>
            <a:pPr>
              <a:lnSpc>
                <a:spcPct val="150000"/>
              </a:lnSpc>
            </a:pPr>
            <a:r>
              <a:rPr lang="ja-JP" altLang="en-US" sz="1050"/>
              <a:t>         　　　京都造形芸術大学　　　　　　　 卒業</a:t>
            </a:r>
          </a:p>
          <a:p>
            <a:pPr>
              <a:lnSpc>
                <a:spcPct val="150000"/>
              </a:lnSpc>
            </a:pPr>
            <a:r>
              <a:rPr lang="ja-JP" altLang="en-US" sz="1050"/>
              <a:t> 　　　　</a:t>
            </a:r>
            <a:r>
              <a:rPr lang="en-US" altLang="ja-JP" sz="1050" dirty="0"/>
              <a:t>    </a:t>
            </a:r>
            <a:r>
              <a:rPr lang="ja-JP" altLang="en-US" sz="1050"/>
              <a:t>第</a:t>
            </a:r>
            <a:r>
              <a:rPr lang="en-US" altLang="ja-JP" sz="1050" dirty="0"/>
              <a:t>42</a:t>
            </a:r>
            <a:r>
              <a:rPr lang="ja-JP" altLang="en-US" sz="1050"/>
              <a:t>回 日展　　　　　　　　　   </a:t>
            </a:r>
            <a:r>
              <a:rPr lang="en-US" altLang="ja-JP" sz="1050" dirty="0"/>
              <a:t> </a:t>
            </a:r>
            <a:r>
              <a:rPr lang="ja-JP" altLang="en-US" sz="1050"/>
              <a:t>初入選 </a:t>
            </a:r>
          </a:p>
          <a:p>
            <a:pPr>
              <a:lnSpc>
                <a:spcPct val="150000"/>
              </a:lnSpc>
            </a:pPr>
            <a:r>
              <a:rPr lang="ja-JP" altLang="en-US" sz="1050"/>
              <a:t>　　　　　  　　　　　　以降</a:t>
            </a:r>
            <a:r>
              <a:rPr lang="en-US" altLang="ja-JP" sz="1050" dirty="0"/>
              <a:t>2017</a:t>
            </a:r>
            <a:r>
              <a:rPr lang="ja-JP" altLang="en-US" sz="1050"/>
              <a:t>年改組新第</a:t>
            </a:r>
            <a:r>
              <a:rPr lang="en-US" altLang="ja-JP" sz="1050" dirty="0"/>
              <a:t>4</a:t>
            </a:r>
            <a:r>
              <a:rPr lang="ja-JP" altLang="en-US" sz="1050"/>
              <a:t>回日展までの間計</a:t>
            </a:r>
            <a:r>
              <a:rPr lang="en-US" altLang="ja-JP" sz="1050" dirty="0"/>
              <a:t>8</a:t>
            </a:r>
            <a:r>
              <a:rPr lang="ja-JP" altLang="en-US" sz="1050"/>
              <a:t>回入選</a:t>
            </a:r>
          </a:p>
          <a:p>
            <a:pPr>
              <a:lnSpc>
                <a:spcPct val="150000"/>
              </a:lnSpc>
            </a:pPr>
            <a:r>
              <a:rPr lang="en-US" altLang="ja-JP" sz="1050" dirty="0"/>
              <a:t>2011</a:t>
            </a:r>
            <a:r>
              <a:rPr lang="ja-JP" altLang="en-US" sz="1050"/>
              <a:t>　　　第</a:t>
            </a:r>
            <a:r>
              <a:rPr lang="en-US" altLang="ja-JP" sz="1050" dirty="0"/>
              <a:t>3</a:t>
            </a:r>
            <a:r>
              <a:rPr lang="ja-JP" altLang="en-US" sz="1050"/>
              <a:t>回 </a:t>
            </a:r>
            <a:r>
              <a:rPr lang="en-US" altLang="ja-JP" sz="1050" dirty="0"/>
              <a:t>HEKINAN</a:t>
            </a:r>
            <a:r>
              <a:rPr lang="ja-JP" altLang="en-US" sz="1050"/>
              <a:t>からそれぞれのスピリッツ展</a:t>
            </a:r>
            <a:br>
              <a:rPr lang="en-US" altLang="ja-JP" sz="1050" dirty="0"/>
            </a:br>
            <a:r>
              <a:rPr lang="ja-JP" altLang="en-US" sz="1050"/>
              <a:t>　　　　　　　　　　　　　</a:t>
            </a:r>
            <a:r>
              <a:rPr lang="en-US" altLang="ja-JP" sz="1050" dirty="0"/>
              <a:t>    </a:t>
            </a:r>
            <a:r>
              <a:rPr lang="ja-JP" altLang="en-US" sz="1050"/>
              <a:t>　　　　　    </a:t>
            </a:r>
            <a:r>
              <a:rPr lang="en-US" altLang="ja-JP" sz="1050" dirty="0"/>
              <a:t> </a:t>
            </a:r>
            <a:r>
              <a:rPr lang="ja-JP" altLang="en-US" sz="1050"/>
              <a:t> 初出品  以降毎年出品</a:t>
            </a:r>
          </a:p>
          <a:p>
            <a:pPr>
              <a:lnSpc>
                <a:spcPct val="150000"/>
              </a:lnSpc>
            </a:pPr>
            <a:r>
              <a:rPr lang="en-US" altLang="ja-JP" sz="1050" dirty="0"/>
              <a:t>2011</a:t>
            </a:r>
            <a:r>
              <a:rPr lang="ja-JP" altLang="en-US" sz="1050"/>
              <a:t>　　　第</a:t>
            </a:r>
            <a:r>
              <a:rPr lang="en-US" altLang="ja-JP" sz="1050" dirty="0"/>
              <a:t>15</a:t>
            </a:r>
            <a:r>
              <a:rPr lang="ja-JP" altLang="en-US" sz="1050"/>
              <a:t>回 工芸美術 波光展　　　　  </a:t>
            </a:r>
            <a:r>
              <a:rPr lang="en-US" altLang="ja-JP" sz="1050" dirty="0"/>
              <a:t> </a:t>
            </a:r>
            <a:r>
              <a:rPr lang="ja-JP" altLang="en-US" sz="1050"/>
              <a:t>初出品  以降</a:t>
            </a:r>
            <a:r>
              <a:rPr lang="en-US" altLang="ja-JP" sz="1050" dirty="0"/>
              <a:t>2017</a:t>
            </a:r>
            <a:r>
              <a:rPr lang="ja-JP" altLang="en-US" sz="1050"/>
              <a:t>年まで毎年出品　</a:t>
            </a:r>
          </a:p>
          <a:p>
            <a:pPr>
              <a:lnSpc>
                <a:spcPct val="150000"/>
              </a:lnSpc>
            </a:pPr>
            <a:r>
              <a:rPr lang="ja-JP" altLang="en-US" sz="1050"/>
              <a:t> 　　　　</a:t>
            </a:r>
            <a:r>
              <a:rPr lang="en-US" altLang="ja-JP" sz="1050" dirty="0"/>
              <a:t>    </a:t>
            </a:r>
            <a:r>
              <a:rPr lang="ja-JP" altLang="en-US" sz="1050"/>
              <a:t>第</a:t>
            </a:r>
            <a:r>
              <a:rPr lang="en-US" altLang="ja-JP" sz="1050" dirty="0"/>
              <a:t>21</a:t>
            </a:r>
            <a:r>
              <a:rPr lang="ja-JP" altLang="en-US" sz="1050"/>
              <a:t>回 工芸美術 日工会展　　　 </a:t>
            </a:r>
            <a:r>
              <a:rPr lang="en-US" altLang="ja-JP" sz="1050" dirty="0"/>
              <a:t> </a:t>
            </a:r>
            <a:r>
              <a:rPr lang="ja-JP" altLang="en-US" sz="1050"/>
              <a:t> 初入選</a:t>
            </a:r>
          </a:p>
          <a:p>
            <a:pPr>
              <a:lnSpc>
                <a:spcPct val="150000"/>
              </a:lnSpc>
            </a:pPr>
            <a:r>
              <a:rPr lang="en-US" altLang="ja-JP" sz="1050" dirty="0"/>
              <a:t>2012</a:t>
            </a:r>
            <a:r>
              <a:rPr lang="ja-JP" altLang="en-US" sz="1050"/>
              <a:t>　　　第</a:t>
            </a:r>
            <a:r>
              <a:rPr lang="en-US" altLang="ja-JP" sz="1050" dirty="0"/>
              <a:t>16</a:t>
            </a:r>
            <a:r>
              <a:rPr lang="ja-JP" altLang="en-US" sz="1050"/>
              <a:t>回 工芸美術 波光展　　　　  </a:t>
            </a:r>
            <a:r>
              <a:rPr lang="en-US" altLang="ja-JP" sz="1050" dirty="0"/>
              <a:t> </a:t>
            </a:r>
            <a:r>
              <a:rPr lang="ja-JP" altLang="en-US" sz="1050"/>
              <a:t>出品</a:t>
            </a:r>
          </a:p>
          <a:p>
            <a:pPr>
              <a:lnSpc>
                <a:spcPct val="150000"/>
              </a:lnSpc>
            </a:pPr>
            <a:r>
              <a:rPr lang="ja-JP" altLang="en-US" sz="1050"/>
              <a:t> 　　　　</a:t>
            </a:r>
            <a:r>
              <a:rPr lang="en-US" altLang="ja-JP" sz="1050" dirty="0"/>
              <a:t>    </a:t>
            </a:r>
            <a:r>
              <a:rPr lang="ja-JP" altLang="en-US" sz="1050"/>
              <a:t>第</a:t>
            </a:r>
            <a:r>
              <a:rPr lang="en-US" altLang="ja-JP" sz="1050" dirty="0"/>
              <a:t>22</a:t>
            </a:r>
            <a:r>
              <a:rPr lang="ja-JP" altLang="en-US" sz="1050"/>
              <a:t>回 工芸美術 日工会展　　　  </a:t>
            </a:r>
            <a:r>
              <a:rPr lang="en-US" altLang="ja-JP" sz="1050" dirty="0"/>
              <a:t> </a:t>
            </a:r>
            <a:r>
              <a:rPr lang="ja-JP" altLang="en-US" sz="1050"/>
              <a:t>日工会賞</a:t>
            </a:r>
          </a:p>
          <a:p>
            <a:pPr>
              <a:lnSpc>
                <a:spcPct val="150000"/>
              </a:lnSpc>
            </a:pPr>
            <a:r>
              <a:rPr lang="en-US" altLang="ja-JP" sz="1050" dirty="0"/>
              <a:t>2013</a:t>
            </a:r>
            <a:r>
              <a:rPr lang="ja-JP" altLang="en-US" sz="1050"/>
              <a:t>　　　豊田文化振興材団　　　　　　　 特別表彰文化新人賞 受賞</a:t>
            </a:r>
          </a:p>
          <a:p>
            <a:pPr>
              <a:lnSpc>
                <a:spcPct val="150000"/>
              </a:lnSpc>
            </a:pPr>
            <a:r>
              <a:rPr lang="ja-JP" altLang="en-US" sz="1050"/>
              <a:t> 　　　　</a:t>
            </a:r>
            <a:r>
              <a:rPr lang="en-US" altLang="ja-JP" sz="1050" dirty="0"/>
              <a:t>    </a:t>
            </a:r>
            <a:r>
              <a:rPr lang="ja-JP" altLang="en-US" sz="1050"/>
              <a:t>第</a:t>
            </a:r>
            <a:r>
              <a:rPr lang="en-US" altLang="ja-JP" sz="1050" dirty="0"/>
              <a:t>23</a:t>
            </a:r>
            <a:r>
              <a:rPr lang="ja-JP" altLang="en-US" sz="1050"/>
              <a:t>回 日工会展　　　　　　　   </a:t>
            </a:r>
            <a:r>
              <a:rPr lang="en-US" altLang="ja-JP" sz="1050" dirty="0"/>
              <a:t> </a:t>
            </a:r>
            <a:r>
              <a:rPr lang="ja-JP" altLang="en-US" sz="1050"/>
              <a:t>奨励賞  受賞</a:t>
            </a:r>
          </a:p>
          <a:p>
            <a:pPr>
              <a:lnSpc>
                <a:spcPct val="150000"/>
              </a:lnSpc>
            </a:pPr>
            <a:r>
              <a:rPr lang="en-US" altLang="ja-JP" sz="1050" dirty="0"/>
              <a:t>2014 </a:t>
            </a:r>
            <a:r>
              <a:rPr lang="ja-JP" altLang="en-US" sz="1050"/>
              <a:t>　　   碧南市藤井達吉現代美術館 小原和紙工芸会展  出品</a:t>
            </a:r>
          </a:p>
          <a:p>
            <a:pPr>
              <a:lnSpc>
                <a:spcPct val="150000"/>
              </a:lnSpc>
            </a:pPr>
            <a:r>
              <a:rPr lang="en-US" altLang="ja-JP" sz="1050" dirty="0"/>
              <a:t>2015 </a:t>
            </a:r>
            <a:r>
              <a:rPr lang="ja-JP" altLang="en-US" sz="1050"/>
              <a:t>　　   東海東京証券プレミア美術展 山内一生・知子・章平 三世代展</a:t>
            </a:r>
          </a:p>
          <a:p>
            <a:pPr>
              <a:lnSpc>
                <a:spcPct val="150000"/>
              </a:lnSpc>
            </a:pPr>
            <a:r>
              <a:rPr lang="ja-JP" altLang="en-US" sz="1050"/>
              <a:t>　　　　　　　　　　　　　　　　　　　</a:t>
            </a:r>
            <a:r>
              <a:rPr lang="en-US" altLang="ja-JP" sz="1050" dirty="0"/>
              <a:t>  </a:t>
            </a:r>
            <a:r>
              <a:rPr lang="ja-JP" altLang="en-US" sz="1050"/>
              <a:t>（以降</a:t>
            </a:r>
            <a:r>
              <a:rPr lang="en-US" altLang="ja-JP" sz="1050" dirty="0"/>
              <a:t>2018</a:t>
            </a:r>
            <a:r>
              <a:rPr lang="ja-JP" altLang="en-US" sz="1050"/>
              <a:t>年まで毎年開催）</a:t>
            </a:r>
          </a:p>
          <a:p>
            <a:pPr>
              <a:lnSpc>
                <a:spcPct val="150000"/>
              </a:lnSpc>
            </a:pPr>
            <a:r>
              <a:rPr lang="ja-JP" altLang="en-US" sz="1050"/>
              <a:t> 　　　　</a:t>
            </a:r>
            <a:r>
              <a:rPr lang="en-US" altLang="ja-JP" sz="1050" dirty="0"/>
              <a:t>   </a:t>
            </a:r>
            <a:r>
              <a:rPr lang="ja-JP" altLang="en-US" sz="1050"/>
              <a:t>松坂屋名古屋店にて</a:t>
            </a:r>
            <a:r>
              <a:rPr lang="en-US" altLang="ja-JP" sz="1050" dirty="0"/>
              <a:t>(</a:t>
            </a:r>
            <a:r>
              <a:rPr lang="ja-JP" altLang="en-US" sz="1050"/>
              <a:t>初個展</a:t>
            </a:r>
            <a:r>
              <a:rPr lang="en-US" altLang="ja-JP" sz="1050" dirty="0"/>
              <a:t>)  </a:t>
            </a:r>
            <a:r>
              <a:rPr lang="ja-JP" altLang="en-US" sz="1050"/>
              <a:t>山内章平 作品展　　“水”を辿って、“空”を仰ぐ </a:t>
            </a:r>
          </a:p>
          <a:p>
            <a:pPr>
              <a:lnSpc>
                <a:spcPct val="150000"/>
              </a:lnSpc>
            </a:pPr>
            <a:r>
              <a:rPr lang="en-US" altLang="ja-JP" sz="1050" dirty="0"/>
              <a:t>2017</a:t>
            </a:r>
            <a:r>
              <a:rPr lang="ja-JP" altLang="en-US" sz="1050"/>
              <a:t>　　　第</a:t>
            </a:r>
            <a:r>
              <a:rPr lang="en-US" altLang="ja-JP" sz="1050" dirty="0"/>
              <a:t>27</a:t>
            </a:r>
            <a:r>
              <a:rPr lang="ja-JP" altLang="en-US" sz="1050"/>
              <a:t>回 日工会展　　　　　　　   日工会会賞 受賞</a:t>
            </a:r>
          </a:p>
          <a:p>
            <a:pPr>
              <a:lnSpc>
                <a:spcPct val="150000"/>
              </a:lnSpc>
            </a:pPr>
            <a:r>
              <a:rPr lang="en-US" altLang="ja-JP" sz="1050" dirty="0"/>
              <a:t>2018</a:t>
            </a:r>
            <a:r>
              <a:rPr lang="ja-JP" altLang="en-US" sz="1050"/>
              <a:t>　　　</a:t>
            </a:r>
            <a:r>
              <a:rPr lang="en-US" altLang="ja-JP" sz="1050" dirty="0"/>
              <a:t>IAPMA</a:t>
            </a:r>
            <a:r>
              <a:rPr lang="ja-JP" altLang="en-US" sz="1050"/>
              <a:t>ソフィア大会参加</a:t>
            </a:r>
          </a:p>
          <a:p>
            <a:pPr marL="228600" indent="-228600">
              <a:lnSpc>
                <a:spcPct val="150000"/>
              </a:lnSpc>
              <a:buAutoNum type="arabicPlain" startAt="2019"/>
            </a:pPr>
            <a:r>
              <a:rPr lang="ja-JP" altLang="en-US" sz="1050"/>
              <a:t>　　　第</a:t>
            </a:r>
            <a:r>
              <a:rPr lang="en-US" altLang="ja-JP" sz="1050" dirty="0"/>
              <a:t>57</a:t>
            </a:r>
            <a:r>
              <a:rPr lang="ja-JP" altLang="en-US" sz="1050"/>
              <a:t>回豊田市民美術展 審査員　</a:t>
            </a:r>
            <a:r>
              <a:rPr lang="en-US" altLang="ja-JP" sz="1050" dirty="0"/>
              <a:t> </a:t>
            </a:r>
            <a:r>
              <a:rPr lang="ja-JP" altLang="en-US" sz="1050"/>
              <a:t>（</a:t>
            </a:r>
            <a:r>
              <a:rPr lang="en-US" altLang="ja-JP" sz="1050" dirty="0"/>
              <a:t>2020</a:t>
            </a:r>
            <a:r>
              <a:rPr lang="ja-JP" altLang="en-US" sz="1050"/>
              <a:t>　第</a:t>
            </a:r>
            <a:r>
              <a:rPr lang="en-US" altLang="ja-JP" sz="1050" dirty="0"/>
              <a:t>58</a:t>
            </a:r>
            <a:r>
              <a:rPr lang="ja-JP" altLang="en-US" sz="1050"/>
              <a:t>回）　</a:t>
            </a:r>
            <a:endParaRPr lang="en-US" altLang="ja-JP" sz="1050" dirty="0"/>
          </a:p>
          <a:p>
            <a:pPr>
              <a:lnSpc>
                <a:spcPct val="150000"/>
              </a:lnSpc>
            </a:pPr>
            <a:r>
              <a:rPr lang="en-US" altLang="ja-JP" sz="1050" dirty="0"/>
              <a:t>2021</a:t>
            </a:r>
            <a:r>
              <a:rPr lang="ja-JP" altLang="en-US" sz="1050"/>
              <a:t>　　　豊田国際紙フォーラム 参加</a:t>
            </a:r>
            <a:br>
              <a:rPr lang="en-US" altLang="ja-JP" sz="1050" dirty="0"/>
            </a:br>
            <a:r>
              <a:rPr lang="en-US" altLang="ja-JP" sz="1050" dirty="0"/>
              <a:t>2022</a:t>
            </a:r>
            <a:r>
              <a:rPr lang="ja-JP" altLang="en-US" sz="1050"/>
              <a:t>　　　豊田市制</a:t>
            </a:r>
            <a:r>
              <a:rPr lang="en-US" altLang="ja-JP" sz="1050" dirty="0"/>
              <a:t>70</a:t>
            </a:r>
            <a:r>
              <a:rPr lang="ja-JP" altLang="en-US" sz="1050"/>
              <a:t>周年記念展覧会 芸術の隣人たち</a:t>
            </a:r>
            <a:r>
              <a:rPr lang="en-US" altLang="ja-JP" sz="1050" dirty="0"/>
              <a:t>-</a:t>
            </a:r>
            <a:r>
              <a:rPr lang="ja-JP" altLang="en-US" sz="1050"/>
              <a:t>豊田気鋭のアーティスト展</a:t>
            </a:r>
            <a:r>
              <a:rPr lang="en-US" altLang="ja-JP" sz="1050" dirty="0"/>
              <a:t>- </a:t>
            </a:r>
            <a:r>
              <a:rPr lang="ja-JP" altLang="en-US" sz="1050"/>
              <a:t>出品</a:t>
            </a:r>
            <a:endParaRPr lang="en-US" altLang="ja-JP" sz="1050" dirty="0"/>
          </a:p>
          <a:p>
            <a:pPr>
              <a:lnSpc>
                <a:spcPct val="150000"/>
              </a:lnSpc>
            </a:pPr>
            <a:br>
              <a:rPr lang="en-US" altLang="ja-JP" sz="1050" dirty="0"/>
            </a:br>
            <a:br>
              <a:rPr lang="en-US" altLang="ja-JP" sz="1050" dirty="0"/>
            </a:br>
            <a:br>
              <a:rPr lang="en-US" altLang="ja-JP" sz="1050" dirty="0"/>
            </a:br>
            <a:r>
              <a:rPr lang="ja-JP" altLang="en-US" sz="1050"/>
              <a:t>　</a:t>
            </a:r>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1"/>
            <a:ext cx="6666547" cy="1023663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683678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53514" y="878785"/>
            <a:ext cx="1186225"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685631" y="878785"/>
            <a:ext cx="3781586" cy="1077218"/>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岡田つき江</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Okada </a:t>
            </a:r>
            <a:r>
              <a:rPr lang="en-US" altLang="ja-JP" dirty="0" err="1">
                <a:latin typeface="Yu Mincho" panose="02020400000000000000" pitchFamily="18" charset="-128"/>
                <a:ea typeface="Yu Mincho" panose="02020400000000000000" pitchFamily="18" charset="-128"/>
              </a:rPr>
              <a:t>Tsukie</a:t>
            </a:r>
            <a:endParaRPr lang="en-US" altLang="ja-JP" dirty="0">
              <a:latin typeface="Yu Mincho" panose="02020400000000000000" pitchFamily="18" charset="-128"/>
              <a:ea typeface="Yu Mincho" panose="02020400000000000000" pitchFamily="18" charset="-128"/>
            </a:endParaRPr>
          </a:p>
          <a:p>
            <a:r>
              <a:rPr lang="en-US" altLang="ja-JP" dirty="0">
                <a:latin typeface="Yu Mincho" panose="02020400000000000000" pitchFamily="18" charset="-128"/>
                <a:ea typeface="Yu Mincho" panose="02020400000000000000" pitchFamily="18" charset="-128"/>
              </a:rPr>
              <a:t>     </a:t>
            </a:r>
            <a:r>
              <a:rPr lang="ja-JP" altLang="en-US">
                <a:latin typeface="Yu Mincho" panose="02020400000000000000" pitchFamily="18" charset="-128"/>
                <a:ea typeface="Yu Mincho" panose="02020400000000000000" pitchFamily="18" charset="-128"/>
              </a:rPr>
              <a:t>　　雅号　月喜</a:t>
            </a: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53514" y="2880103"/>
            <a:ext cx="6059840" cy="5399491"/>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en-US" altLang="ja-JP" sz="1050" dirty="0"/>
              <a:t>30</a:t>
            </a:r>
            <a:r>
              <a:rPr lang="ja-JP" altLang="en-US" sz="1050"/>
              <a:t>才までは、一途に思いつめて、勝手に</a:t>
            </a:r>
            <a:r>
              <a:rPr lang="en-US" altLang="ja-JP" sz="1050" dirty="0"/>
              <a:t>『</a:t>
            </a:r>
            <a:r>
              <a:rPr lang="ja-JP" altLang="en-US" sz="1050"/>
              <a:t>人嫌い</a:t>
            </a:r>
            <a:r>
              <a:rPr lang="en-US" altLang="ja-JP" sz="1050" dirty="0"/>
              <a:t>』</a:t>
            </a:r>
            <a:r>
              <a:rPr lang="ja-JP" altLang="en-US" sz="1050"/>
              <a:t>に。</a:t>
            </a:r>
          </a:p>
          <a:p>
            <a:pPr>
              <a:lnSpc>
                <a:spcPct val="150000"/>
              </a:lnSpc>
            </a:pPr>
            <a:r>
              <a:rPr lang="ja-JP" altLang="en-US" sz="1050"/>
              <a:t>その中一途に思い込んで、絵にすがり、自分を見直すきっかけをもらい人生を歩み、</a:t>
            </a:r>
            <a:br>
              <a:rPr lang="en-US" altLang="ja-JP" sz="1050" dirty="0"/>
            </a:br>
            <a:r>
              <a:rPr lang="en-US" altLang="ja-JP" sz="1050" dirty="0"/>
              <a:t>58</a:t>
            </a:r>
            <a:r>
              <a:rPr lang="ja-JP" altLang="en-US" sz="1050"/>
              <a:t>才病を患い、今一度寄り添い、居てくれた仏像を手に仏画（私にとっての自在仏）</a:t>
            </a:r>
            <a:br>
              <a:rPr lang="en-US" altLang="ja-JP" sz="1050" dirty="0"/>
            </a:br>
            <a:r>
              <a:rPr lang="ja-JP" altLang="en-US" sz="1050"/>
              <a:t>を描く道に至っています。</a:t>
            </a:r>
          </a:p>
          <a:p>
            <a:pPr>
              <a:lnSpc>
                <a:spcPct val="150000"/>
              </a:lnSpc>
            </a:pPr>
            <a:r>
              <a:rPr lang="ja-JP" altLang="en-US" sz="1050"/>
              <a:t>今、人から</a:t>
            </a:r>
            <a:r>
              <a:rPr lang="en-US" altLang="ja-JP" sz="1050" dirty="0"/>
              <a:t>『</a:t>
            </a:r>
            <a:r>
              <a:rPr lang="ja-JP" altLang="en-US" sz="1050"/>
              <a:t>貴方って人好きね</a:t>
            </a:r>
            <a:r>
              <a:rPr lang="en-US" altLang="ja-JP" sz="1050" dirty="0"/>
              <a:t>』</a:t>
            </a:r>
            <a:r>
              <a:rPr lang="ja-JP" altLang="en-US" sz="1050"/>
              <a:t>と言われるほどになりました。</a:t>
            </a:r>
          </a:p>
          <a:p>
            <a:pPr>
              <a:lnSpc>
                <a:spcPct val="150000"/>
              </a:lnSpc>
            </a:pPr>
            <a:r>
              <a:rPr lang="ja-JP" altLang="en-US" sz="1050"/>
              <a:t>墨彩画・油彩画等々描いています。</a:t>
            </a:r>
          </a:p>
          <a:p>
            <a:pPr>
              <a:lnSpc>
                <a:spcPct val="150000"/>
              </a:lnSpc>
            </a:pPr>
            <a:r>
              <a:rPr lang="ja-JP" altLang="en-US" sz="1050"/>
              <a:t>好きな絵を描ける幸福な時間を、ありがたく味わい尽くしたいと努力しています。</a:t>
            </a:r>
            <a:endParaRPr lang="en-US" altLang="ja-JP" sz="1050" dirty="0"/>
          </a:p>
          <a:p>
            <a:pPr>
              <a:lnSpc>
                <a:spcPct val="150000"/>
              </a:lnSpc>
            </a:pPr>
            <a:r>
              <a:rPr lang="ja-JP" altLang="en-US" sz="1050"/>
              <a:t>　　　　　　　　</a:t>
            </a:r>
          </a:p>
          <a:p>
            <a:pPr>
              <a:lnSpc>
                <a:spcPct val="150000"/>
              </a:lnSpc>
            </a:pPr>
            <a:endParaRPr lang="en-US" altLang="ja-JP" sz="1050" dirty="0"/>
          </a:p>
          <a:p>
            <a:pPr>
              <a:lnSpc>
                <a:spcPct val="150000"/>
              </a:lnSpc>
            </a:pPr>
            <a:r>
              <a:rPr lang="ja-JP" altLang="en-US" sz="1050"/>
              <a:t>名古屋市在住</a:t>
            </a:r>
            <a:br>
              <a:rPr lang="en-US" altLang="ja-JP" sz="1050" dirty="0"/>
            </a:br>
            <a:endParaRPr lang="ja-JP" altLang="en-US" sz="1050"/>
          </a:p>
          <a:p>
            <a:pPr>
              <a:lnSpc>
                <a:spcPct val="150000"/>
              </a:lnSpc>
            </a:pPr>
            <a:r>
              <a:rPr lang="en-US" altLang="ja-JP" sz="1050" dirty="0"/>
              <a:t>1973	</a:t>
            </a:r>
            <a:r>
              <a:rPr lang="ja-JP" altLang="en-US" sz="1050"/>
              <a:t>　　第</a:t>
            </a:r>
            <a:r>
              <a:rPr lang="en-US" altLang="ja-JP" sz="1050" dirty="0"/>
              <a:t>49</a:t>
            </a:r>
            <a:r>
              <a:rPr lang="ja-JP" altLang="en-US" sz="1050"/>
              <a:t>回 白日会展（油彩画）</a:t>
            </a:r>
          </a:p>
          <a:p>
            <a:pPr>
              <a:lnSpc>
                <a:spcPct val="150000"/>
              </a:lnSpc>
            </a:pPr>
            <a:r>
              <a:rPr lang="en-US" altLang="ja-JP" sz="1050" dirty="0"/>
              <a:t>1975〜</a:t>
            </a:r>
            <a:r>
              <a:rPr lang="ja-JP" altLang="en-US" sz="1050"/>
              <a:t>　　グループ展　黄土会（油彩画）</a:t>
            </a:r>
          </a:p>
          <a:p>
            <a:pPr>
              <a:lnSpc>
                <a:spcPct val="150000"/>
              </a:lnSpc>
            </a:pPr>
            <a:r>
              <a:rPr lang="ja-JP" altLang="en-US" sz="1050"/>
              <a:t>　　	　　　　　　　　　　　　　以降毎年出品</a:t>
            </a:r>
          </a:p>
          <a:p>
            <a:pPr>
              <a:lnSpc>
                <a:spcPct val="150000"/>
              </a:lnSpc>
            </a:pPr>
            <a:r>
              <a:rPr lang="en-US" altLang="ja-JP" sz="1050" dirty="0"/>
              <a:t>2004〜</a:t>
            </a:r>
            <a:r>
              <a:rPr lang="ja-JP" altLang="en-US" sz="1050"/>
              <a:t>　　個展（ギャラリー 名芳洞）</a:t>
            </a:r>
          </a:p>
          <a:p>
            <a:pPr>
              <a:lnSpc>
                <a:spcPct val="150000"/>
              </a:lnSpc>
            </a:pPr>
            <a:r>
              <a:rPr lang="ja-JP" altLang="en-US" sz="1050"/>
              <a:t>　　　	　　現在まで毎年 墨絵の自在仏を発表</a:t>
            </a:r>
          </a:p>
          <a:p>
            <a:pPr>
              <a:lnSpc>
                <a:spcPct val="150000"/>
              </a:lnSpc>
            </a:pPr>
            <a:r>
              <a:rPr lang="en-US" altLang="ja-JP" sz="1050" dirty="0"/>
              <a:t>2015	</a:t>
            </a:r>
            <a:r>
              <a:rPr lang="ja-JP" altLang="en-US" sz="1050"/>
              <a:t>　　第</a:t>
            </a:r>
            <a:r>
              <a:rPr lang="en-US" altLang="ja-JP" sz="1050" dirty="0"/>
              <a:t>7</a:t>
            </a:r>
            <a:r>
              <a:rPr lang="ja-JP" altLang="en-US" sz="1050"/>
              <a:t>回 </a:t>
            </a:r>
            <a:r>
              <a:rPr lang="en-US" altLang="ja-JP" sz="1050" dirty="0"/>
              <a:t>HEKINAN</a:t>
            </a:r>
            <a:r>
              <a:rPr lang="ja-JP" altLang="en-US" sz="1050"/>
              <a:t>からそれぞれのスピリッツ展</a:t>
            </a:r>
          </a:p>
          <a:p>
            <a:pPr>
              <a:lnSpc>
                <a:spcPct val="150000"/>
              </a:lnSpc>
            </a:pPr>
            <a:r>
              <a:rPr lang="ja-JP" altLang="en-US" sz="1050"/>
              <a:t>　　　	　　墨絵の自在仏で初参加　以降毎年出品</a:t>
            </a:r>
            <a:br>
              <a:rPr lang="en-US" altLang="ja-JP" sz="1050" dirty="0"/>
            </a:br>
            <a:br>
              <a:rPr lang="en-US" altLang="ja-JP" sz="1050" dirty="0"/>
            </a:b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1"/>
            <a:ext cx="6666547" cy="920599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016896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707755" y="728086"/>
            <a:ext cx="1866629" cy="1397000"/>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985874" y="1026477"/>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野々山勝彦</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Nonoama</a:t>
            </a:r>
            <a:r>
              <a:rPr lang="en-US" altLang="ja-JP" dirty="0">
                <a:latin typeface="Yu Mincho" panose="02020400000000000000" pitchFamily="18" charset="-128"/>
                <a:ea typeface="Yu Mincho" panose="02020400000000000000" pitchFamily="18" charset="-128"/>
              </a:rPr>
              <a:t> Katsuhiko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646515" y="2488932"/>
            <a:ext cx="5569193" cy="3704669"/>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何か作り終えた際に生じるさまざまななカタチをした端材</a:t>
            </a:r>
          </a:p>
          <a:p>
            <a:pPr>
              <a:lnSpc>
                <a:spcPct val="150000"/>
              </a:lnSpc>
            </a:pPr>
            <a:r>
              <a:rPr lang="ja-JP" altLang="en-US" sz="1050"/>
              <a:t>捨ててしまうには忍びがたく　くたびれたダンボー箱に　たまっていく</a:t>
            </a:r>
          </a:p>
          <a:p>
            <a:pPr>
              <a:lnSpc>
                <a:spcPct val="150000"/>
              </a:lnSpc>
            </a:pPr>
            <a:r>
              <a:rPr lang="ja-JP" altLang="en-US" sz="1050"/>
              <a:t>さまざまなカタチは　一つひとつが異なる表情をもつ</a:t>
            </a:r>
          </a:p>
          <a:p>
            <a:pPr>
              <a:lnSpc>
                <a:spcPct val="150000"/>
              </a:lnSpc>
            </a:pPr>
            <a:r>
              <a:rPr lang="ja-JP" altLang="en-US" sz="1050"/>
              <a:t>それを生かしながら</a:t>
            </a:r>
          </a:p>
          <a:p>
            <a:pPr>
              <a:lnSpc>
                <a:spcPct val="150000"/>
              </a:lnSpc>
            </a:pPr>
            <a:r>
              <a:rPr lang="ja-JP" altLang="en-US" sz="1050"/>
              <a:t>組み合わせ　貼り合わせ</a:t>
            </a:r>
          </a:p>
          <a:p>
            <a:pPr>
              <a:lnSpc>
                <a:spcPct val="150000"/>
              </a:lnSpc>
            </a:pPr>
            <a:r>
              <a:rPr lang="ja-JP" altLang="en-US" sz="1050"/>
              <a:t>新たな形に造りあげることができたらと思いつつ　端材を探す</a:t>
            </a:r>
            <a:br>
              <a:rPr lang="en-US" altLang="ja-JP" sz="1050" dirty="0"/>
            </a:br>
            <a:br>
              <a:rPr lang="en-US" altLang="ja-JP" sz="1050" dirty="0"/>
            </a:br>
            <a:r>
              <a:rPr lang="ja-JP" altLang="en-US" sz="1050"/>
              <a:t>碧南市在住</a:t>
            </a:r>
            <a:br>
              <a:rPr lang="en-US" altLang="ja-JP" sz="1050" dirty="0"/>
            </a:br>
            <a:endParaRPr lang="ja-JP" altLang="en-US" sz="1050"/>
          </a:p>
          <a:p>
            <a:pPr>
              <a:lnSpc>
                <a:spcPct val="150000"/>
              </a:lnSpc>
            </a:pPr>
            <a:r>
              <a:rPr lang="en-US" altLang="ja-JP" sz="1050" dirty="0"/>
              <a:t>1997〜1999</a:t>
            </a:r>
            <a:r>
              <a:rPr lang="ja-JP" altLang="en-US" sz="1050"/>
              <a:t>　　　豊田美術展</a:t>
            </a:r>
          </a:p>
          <a:p>
            <a:pPr>
              <a:lnSpc>
                <a:spcPct val="150000"/>
              </a:lnSpc>
            </a:pPr>
            <a:r>
              <a:rPr lang="en-US" altLang="ja-JP" sz="1050" dirty="0"/>
              <a:t>2000〜2001</a:t>
            </a:r>
            <a:r>
              <a:rPr lang="ja-JP" altLang="en-US" sz="1050"/>
              <a:t>　　　行動展</a:t>
            </a:r>
          </a:p>
          <a:p>
            <a:pPr>
              <a:lnSpc>
                <a:spcPct val="150000"/>
              </a:lnSpc>
            </a:pPr>
            <a:r>
              <a:rPr lang="en-US" altLang="ja-JP" sz="1050" dirty="0"/>
              <a:t>2004</a:t>
            </a:r>
            <a:r>
              <a:rPr lang="ja-JP" altLang="en-US" sz="1050"/>
              <a:t>　　　　　　とよた美術展 </a:t>
            </a:r>
            <a:r>
              <a:rPr lang="en-US" altLang="ja-JP" sz="1050" dirty="0"/>
              <a:t>2004</a:t>
            </a:r>
          </a:p>
          <a:p>
            <a:pPr>
              <a:lnSpc>
                <a:spcPct val="150000"/>
              </a:lnSpc>
            </a:pPr>
            <a:r>
              <a:rPr lang="en-US" altLang="ja-JP" sz="1050" dirty="0"/>
              <a:t>2013</a:t>
            </a:r>
            <a:r>
              <a:rPr lang="ja-JP" altLang="en-US" sz="1050"/>
              <a:t>　　　　　　</a:t>
            </a:r>
            <a:r>
              <a:rPr lang="en-US" altLang="ja-JP" sz="1050" dirty="0"/>
              <a:t> HEKINAN</a:t>
            </a:r>
            <a:r>
              <a:rPr lang="ja-JP" altLang="en-US" sz="1050"/>
              <a:t>からそれぞれのスピリッツ展　以降毎年出品　</a:t>
            </a:r>
            <a:br>
              <a:rPr lang="en-US" altLang="ja-JP" sz="1050" dirty="0"/>
            </a:br>
            <a:r>
              <a:rPr lang="ja-JP" altLang="en-US" sz="1050"/>
              <a:t>　　　　　　 　　　　</a:t>
            </a:r>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9" name="正方形/長方形 8">
            <a:extLst>
              <a:ext uri="{FF2B5EF4-FFF2-40B4-BE49-F238E27FC236}">
                <a16:creationId xmlns:a16="http://schemas.microsoft.com/office/drawing/2014/main" id="{D4493E68-11E6-F1AA-0A64-D4E4C100058E}"/>
              </a:ext>
            </a:extLst>
          </p:cNvPr>
          <p:cNvSpPr/>
          <p:nvPr/>
        </p:nvSpPr>
        <p:spPr>
          <a:xfrm>
            <a:off x="357187" y="1"/>
            <a:ext cx="6845300" cy="73152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456755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44369" y="878785"/>
            <a:ext cx="1379537" cy="1607560"/>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77715" y="882346"/>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堀尾卓哉</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Horio</a:t>
            </a:r>
            <a:r>
              <a:rPr lang="en-US" altLang="ja-JP" dirty="0">
                <a:latin typeface="Yu Mincho" panose="02020400000000000000" pitchFamily="18" charset="-128"/>
                <a:ea typeface="Yu Mincho" panose="02020400000000000000" pitchFamily="18" charset="-128"/>
              </a:rPr>
              <a:t> Takuya</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44369" y="2897129"/>
            <a:ext cx="6059840" cy="3460499"/>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多様性を叫ぶ　今の世の中では　いったんギューっと狭くなってから　</a:t>
            </a:r>
            <a:br>
              <a:rPr lang="en-US" altLang="ja-JP" sz="1050" dirty="0"/>
            </a:br>
            <a:r>
              <a:rPr lang="ja-JP" altLang="en-US" sz="1050"/>
              <a:t>ちゃんと多様性が広がってゆくのだろうか？楽しみ</a:t>
            </a:r>
            <a:br>
              <a:rPr lang="en-US" altLang="ja-JP" sz="1050" dirty="0"/>
            </a:br>
            <a:br>
              <a:rPr lang="en-US" altLang="ja-JP" sz="1050" dirty="0"/>
            </a:br>
            <a:r>
              <a:rPr lang="ja-JP" altLang="en-US" sz="1050"/>
              <a:t>碧南市在住</a:t>
            </a:r>
            <a:br>
              <a:rPr lang="en-US" altLang="ja-JP" sz="1050" dirty="0"/>
            </a:br>
            <a:br>
              <a:rPr lang="en-US" altLang="ja-JP" sz="1050" dirty="0"/>
            </a:br>
            <a:r>
              <a:rPr lang="en-US" altLang="ja-JP" sz="1050" dirty="0"/>
              <a:t>1994〜1995</a:t>
            </a:r>
            <a:r>
              <a:rPr lang="ja-JP" altLang="en-US" sz="1050"/>
              <a:t>　　</a:t>
            </a:r>
            <a:r>
              <a:rPr lang="en-US" altLang="ja-JP" sz="1050" dirty="0"/>
              <a:t> </a:t>
            </a:r>
            <a:r>
              <a:rPr lang="ja-JP" altLang="en-US" sz="1050"/>
              <a:t>渡墨</a:t>
            </a:r>
          </a:p>
          <a:p>
            <a:pPr>
              <a:lnSpc>
                <a:spcPct val="150000"/>
              </a:lnSpc>
            </a:pPr>
            <a:r>
              <a:rPr lang="en-US" altLang="ja-JP" sz="1050" dirty="0"/>
              <a:t>2000 </a:t>
            </a:r>
            <a:r>
              <a:rPr lang="ja-JP" altLang="en-US" sz="1050"/>
              <a:t>　　　　　名古屋造形卒業</a:t>
            </a:r>
          </a:p>
          <a:p>
            <a:pPr>
              <a:lnSpc>
                <a:spcPct val="150000"/>
              </a:lnSpc>
            </a:pPr>
            <a:r>
              <a:rPr lang="en-US" altLang="ja-JP" sz="1050" dirty="0"/>
              <a:t>2001 </a:t>
            </a:r>
            <a:r>
              <a:rPr lang="ja-JP" altLang="en-US" sz="1050"/>
              <a:t>　　　　　寺島裕二氏に師事</a:t>
            </a:r>
          </a:p>
          <a:p>
            <a:pPr>
              <a:lnSpc>
                <a:spcPct val="150000"/>
              </a:lnSpc>
            </a:pPr>
            <a:r>
              <a:rPr lang="en-US" altLang="ja-JP" sz="1050" dirty="0"/>
              <a:t>2008 </a:t>
            </a:r>
            <a:r>
              <a:rPr lang="ja-JP" altLang="en-US" sz="1050"/>
              <a:t>　　　　　現在地に築窯 現在に至る</a:t>
            </a:r>
            <a:endParaRPr lang="en-US" altLang="ja-JP" sz="1050" dirty="0"/>
          </a:p>
          <a:p>
            <a:pPr marL="228600" indent="-228600">
              <a:lnSpc>
                <a:spcPct val="150000"/>
              </a:lnSpc>
              <a:buAutoNum type="arabicPlain" startAt="2017"/>
            </a:pPr>
            <a:r>
              <a:rPr lang="ja-JP" altLang="en-US" sz="1050"/>
              <a:t>　　　　</a:t>
            </a:r>
            <a:r>
              <a:rPr lang="en-US" altLang="ja-JP" sz="1050" dirty="0"/>
              <a:t> </a:t>
            </a:r>
            <a:r>
              <a:rPr lang="ja-JP" altLang="en-US" sz="1050"/>
              <a:t>　</a:t>
            </a:r>
            <a:r>
              <a:rPr lang="en-US" altLang="ja-JP" sz="1050" dirty="0"/>
              <a:t>HEKINAN</a:t>
            </a:r>
            <a:r>
              <a:rPr lang="ja-JP" altLang="en-US" sz="1050"/>
              <a:t>からそれぞれのスピリッツ展　初出品　以降毎年出品</a:t>
            </a:r>
            <a:endParaRPr lang="en-US" altLang="ja-JP" sz="1050" dirty="0"/>
          </a:p>
          <a:p>
            <a:pPr>
              <a:lnSpc>
                <a:spcPct val="150000"/>
              </a:lnSpc>
            </a:pPr>
            <a:r>
              <a:rPr lang="en-US" altLang="ja-JP" sz="1050" dirty="0"/>
              <a:t>2022</a:t>
            </a:r>
            <a:r>
              <a:rPr lang="ja-JP" altLang="en-US" sz="1050"/>
              <a:t>　　　　</a:t>
            </a:r>
            <a:r>
              <a:rPr lang="en-US" altLang="ja-JP" sz="1050" dirty="0"/>
              <a:t> </a:t>
            </a:r>
            <a:r>
              <a:rPr lang="ja-JP" altLang="en-US" sz="1050"/>
              <a:t>　碧南市哲学たいけん村無我苑個展</a:t>
            </a:r>
          </a:p>
          <a:p>
            <a:pPr>
              <a:lnSpc>
                <a:spcPct val="150000"/>
              </a:lnSpc>
            </a:pP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9" name="正方形/長方形 8">
            <a:extLst>
              <a:ext uri="{FF2B5EF4-FFF2-40B4-BE49-F238E27FC236}">
                <a16:creationId xmlns:a16="http://schemas.microsoft.com/office/drawing/2014/main" id="{27D77348-182E-1E55-4298-CB14171D791A}"/>
              </a:ext>
            </a:extLst>
          </p:cNvPr>
          <p:cNvSpPr/>
          <p:nvPr/>
        </p:nvSpPr>
        <p:spPr>
          <a:xfrm>
            <a:off x="446563" y="0"/>
            <a:ext cx="6666547" cy="687324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711005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792215" y="891326"/>
            <a:ext cx="1495923" cy="1577993"/>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809831" y="891326"/>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坂口尚安</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Sakaguchi</a:t>
            </a:r>
            <a:r>
              <a:rPr lang="en-US" altLang="ja-JP" dirty="0">
                <a:latin typeface="Yu Mincho" panose="02020400000000000000" pitchFamily="18" charset="-128"/>
                <a:ea typeface="Yu Mincho" panose="02020400000000000000" pitchFamily="18" charset="-128"/>
              </a:rPr>
              <a:t> </a:t>
            </a:r>
            <a:r>
              <a:rPr lang="en-US" altLang="ja-JP" dirty="0" err="1">
                <a:latin typeface="Yu Mincho" panose="02020400000000000000" pitchFamily="18" charset="-128"/>
                <a:ea typeface="Yu Mincho" panose="02020400000000000000" pitchFamily="18" charset="-128"/>
              </a:rPr>
              <a:t>Hisayasu</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5" y="2943671"/>
            <a:ext cx="6059840" cy="6853736"/>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日本伝統の和紙を使い「絵」を描く</a:t>
            </a:r>
            <a:br>
              <a:rPr lang="en-US" altLang="ja-JP" sz="1050" dirty="0"/>
            </a:br>
            <a:br>
              <a:rPr lang="en-US" altLang="ja-JP" sz="1050" dirty="0"/>
            </a:br>
            <a:r>
              <a:rPr lang="ja-JP" altLang="en-US" sz="1050"/>
              <a:t>半田市在住</a:t>
            </a:r>
          </a:p>
          <a:p>
            <a:pPr>
              <a:lnSpc>
                <a:spcPct val="150000"/>
              </a:lnSpc>
            </a:pPr>
            <a:br>
              <a:rPr lang="en-US" altLang="ja-JP" sz="1050" dirty="0"/>
            </a:br>
            <a:r>
              <a:rPr lang="en-US" altLang="ja-JP" sz="1050" dirty="0"/>
              <a:t>2014</a:t>
            </a:r>
            <a:r>
              <a:rPr lang="ja-JP" altLang="en-US" sz="1050"/>
              <a:t>　　　　第</a:t>
            </a:r>
            <a:r>
              <a:rPr lang="en-US" altLang="ja-JP" sz="1050" dirty="0"/>
              <a:t>21</a:t>
            </a:r>
            <a:r>
              <a:rPr lang="ja-JP" altLang="en-US" sz="1050"/>
              <a:t>回 和展　　　　　　　　　　「夏の静寂」　新人賞 </a:t>
            </a:r>
          </a:p>
          <a:p>
            <a:pPr>
              <a:lnSpc>
                <a:spcPct val="150000"/>
              </a:lnSpc>
            </a:pPr>
            <a:r>
              <a:rPr lang="en-US" altLang="ja-JP" sz="1050" dirty="0"/>
              <a:t>2015</a:t>
            </a:r>
            <a:r>
              <a:rPr lang="ja-JP" altLang="en-US" sz="1050"/>
              <a:t>　　　　第</a:t>
            </a:r>
            <a:r>
              <a:rPr lang="en-US" altLang="ja-JP" sz="1050" dirty="0"/>
              <a:t>10</a:t>
            </a:r>
            <a:r>
              <a:rPr lang="ja-JP" altLang="en-US" sz="1050"/>
              <a:t>回 国際書画大賞展　　　　　「</a:t>
            </a:r>
            <a:r>
              <a:rPr lang="en-US" altLang="ja-JP" sz="1050" dirty="0"/>
              <a:t>Love </a:t>
            </a:r>
            <a:r>
              <a:rPr lang="en-US" altLang="ja-JP" sz="1050" dirty="0" err="1"/>
              <a:t>Birdj</a:t>
            </a:r>
            <a:r>
              <a:rPr lang="ja-JP" altLang="en-US" sz="1050"/>
              <a:t>　特選 </a:t>
            </a:r>
          </a:p>
          <a:p>
            <a:pPr>
              <a:lnSpc>
                <a:spcPct val="150000"/>
              </a:lnSpc>
            </a:pPr>
            <a:r>
              <a:rPr lang="en-US" altLang="ja-JP" sz="1050" dirty="0"/>
              <a:t>2016</a:t>
            </a:r>
            <a:r>
              <a:rPr lang="ja-JP" altLang="en-US" sz="1050"/>
              <a:t>　　　　モナコ・日本芸術祭 </a:t>
            </a:r>
            <a:r>
              <a:rPr lang="en-US" altLang="ja-JP" sz="1050" dirty="0"/>
              <a:t>2017 </a:t>
            </a:r>
            <a:r>
              <a:rPr lang="ja-JP" altLang="en-US" sz="1050"/>
              <a:t>　　　</a:t>
            </a:r>
            <a:r>
              <a:rPr lang="en-US" altLang="ja-JP" sz="1050" dirty="0"/>
              <a:t>   </a:t>
            </a:r>
            <a:r>
              <a:rPr lang="ja-JP" altLang="en-US" sz="1050"/>
              <a:t>「如意宝珠龍」　造形芸術文化賞 </a:t>
            </a:r>
          </a:p>
          <a:p>
            <a:pPr>
              <a:lnSpc>
                <a:spcPct val="150000"/>
              </a:lnSpc>
            </a:pPr>
            <a:r>
              <a:rPr lang="ja-JP" altLang="en-US" sz="1050"/>
              <a:t>　　　　　　第</a:t>
            </a:r>
            <a:r>
              <a:rPr lang="en-US" altLang="ja-JP" sz="1050" dirty="0"/>
              <a:t>103</a:t>
            </a:r>
            <a:r>
              <a:rPr lang="ja-JP" altLang="en-US" sz="1050"/>
              <a:t>回 光風会展　　　　 　　　</a:t>
            </a:r>
            <a:r>
              <a:rPr lang="en-US" altLang="ja-JP" sz="1050" dirty="0"/>
              <a:t> </a:t>
            </a:r>
            <a:r>
              <a:rPr lang="ja-JP" altLang="en-US" sz="1050"/>
              <a:t>「</a:t>
            </a:r>
            <a:r>
              <a:rPr lang="en-US" altLang="ja-JP" sz="1050" dirty="0"/>
              <a:t>NISHIKI</a:t>
            </a:r>
            <a:r>
              <a:rPr lang="ja-JP" altLang="en-US" sz="1050"/>
              <a:t>」　入選 </a:t>
            </a:r>
          </a:p>
          <a:p>
            <a:pPr>
              <a:lnSpc>
                <a:spcPct val="150000"/>
              </a:lnSpc>
            </a:pPr>
            <a:r>
              <a:rPr lang="ja-JP" altLang="en-US" sz="1050"/>
              <a:t>　　　　　　第</a:t>
            </a:r>
            <a:r>
              <a:rPr lang="en-US" altLang="ja-JP" sz="1050" dirty="0"/>
              <a:t>21</a:t>
            </a:r>
            <a:r>
              <a:rPr lang="ja-JP" altLang="en-US" sz="1050"/>
              <a:t>回 </a:t>
            </a:r>
            <a:r>
              <a:rPr lang="en-US" altLang="ja-JP" sz="1050" dirty="0"/>
              <a:t>OASIS2O17 </a:t>
            </a:r>
            <a:r>
              <a:rPr lang="ja-JP" altLang="en-US" sz="1050"/>
              <a:t>　</a:t>
            </a:r>
          </a:p>
          <a:p>
            <a:pPr>
              <a:lnSpc>
                <a:spcPct val="150000"/>
              </a:lnSpc>
            </a:pPr>
            <a:r>
              <a:rPr lang="ja-JP" altLang="en-US" sz="1050"/>
              <a:t>　　　　　　第</a:t>
            </a:r>
            <a:r>
              <a:rPr lang="en-US" altLang="ja-JP" sz="1050" dirty="0"/>
              <a:t>22</a:t>
            </a:r>
            <a:r>
              <a:rPr lang="ja-JP" altLang="en-US" sz="1050"/>
              <a:t>回 和展　　　　　　　　　　「緑遊」　協会優秀賞 </a:t>
            </a:r>
          </a:p>
          <a:p>
            <a:pPr>
              <a:lnSpc>
                <a:spcPct val="150000"/>
              </a:lnSpc>
            </a:pPr>
            <a:r>
              <a:rPr lang="en-US" altLang="ja-JP" sz="1050" dirty="0"/>
              <a:t>2017</a:t>
            </a:r>
            <a:r>
              <a:rPr lang="ja-JP" altLang="en-US" sz="1050"/>
              <a:t>　　　　全国和紙画作家選抜展出展 　</a:t>
            </a:r>
          </a:p>
          <a:p>
            <a:pPr>
              <a:lnSpc>
                <a:spcPct val="150000"/>
              </a:lnSpc>
            </a:pPr>
            <a:r>
              <a:rPr lang="en-US" altLang="ja-JP" sz="1050" dirty="0"/>
              <a:t>2018</a:t>
            </a:r>
            <a:r>
              <a:rPr lang="ja-JP" altLang="en-US" sz="1050"/>
              <a:t>　　　　選抜出展 第</a:t>
            </a:r>
            <a:r>
              <a:rPr lang="en-US" altLang="ja-JP" sz="1050" dirty="0"/>
              <a:t>23</a:t>
            </a:r>
            <a:r>
              <a:rPr lang="ja-JP" altLang="en-US" sz="1050"/>
              <a:t>回 和展　　  　　　 「名も無き池にて」　三十周年記念特別賞 </a:t>
            </a:r>
          </a:p>
          <a:p>
            <a:pPr>
              <a:lnSpc>
                <a:spcPct val="150000"/>
              </a:lnSpc>
            </a:pPr>
            <a:r>
              <a:rPr lang="ja-JP" altLang="en-US" sz="1050"/>
              <a:t>　　　　　　第</a:t>
            </a:r>
            <a:r>
              <a:rPr lang="en-US" altLang="ja-JP" sz="1050" dirty="0"/>
              <a:t>104</a:t>
            </a:r>
            <a:r>
              <a:rPr lang="ja-JP" altLang="en-US" sz="1050"/>
              <a:t>回 光風会展　　　 　　　　</a:t>
            </a:r>
            <a:r>
              <a:rPr lang="en-US" altLang="ja-JP" sz="1050" dirty="0"/>
              <a:t> </a:t>
            </a:r>
            <a:r>
              <a:rPr lang="ja-JP" altLang="en-US" sz="1050"/>
              <a:t>「</a:t>
            </a:r>
            <a:r>
              <a:rPr lang="en-US" altLang="ja-JP" sz="1050" dirty="0" err="1"/>
              <a:t>Ryuj</a:t>
            </a:r>
            <a:r>
              <a:rPr lang="ja-JP" altLang="en-US" sz="1050"/>
              <a:t>」　入選 </a:t>
            </a:r>
          </a:p>
          <a:p>
            <a:pPr>
              <a:lnSpc>
                <a:spcPct val="150000"/>
              </a:lnSpc>
            </a:pPr>
            <a:r>
              <a:rPr lang="ja-JP" altLang="en-US" sz="1050"/>
              <a:t>　　　　　　第</a:t>
            </a:r>
            <a:r>
              <a:rPr lang="en-US" altLang="ja-JP" sz="1050" dirty="0"/>
              <a:t>105</a:t>
            </a:r>
            <a:r>
              <a:rPr lang="ja-JP" altLang="en-US" sz="1050"/>
              <a:t>回 光風会展　　　　　 　　</a:t>
            </a:r>
            <a:r>
              <a:rPr lang="en-US" altLang="ja-JP" sz="1050" dirty="0"/>
              <a:t> </a:t>
            </a:r>
            <a:r>
              <a:rPr lang="ja-JP" altLang="en-US" sz="1050"/>
              <a:t>「</a:t>
            </a:r>
            <a:r>
              <a:rPr lang="en-US" altLang="ja-JP" sz="1050" dirty="0"/>
              <a:t>IZUMO NANKIN</a:t>
            </a:r>
            <a:r>
              <a:rPr lang="ja-JP" altLang="en-US" sz="1050"/>
              <a:t>」　入選 </a:t>
            </a:r>
          </a:p>
          <a:p>
            <a:pPr>
              <a:lnSpc>
                <a:spcPct val="150000"/>
              </a:lnSpc>
            </a:pPr>
            <a:r>
              <a:rPr lang="en-US" altLang="ja-JP" sz="1050" dirty="0"/>
              <a:t>2019</a:t>
            </a:r>
            <a:r>
              <a:rPr lang="ja-JP" altLang="en-US" sz="1050"/>
              <a:t>　　　</a:t>
            </a:r>
            <a:r>
              <a:rPr lang="en-US" altLang="ja-JP" sz="1050" dirty="0"/>
              <a:t>  </a:t>
            </a:r>
            <a:r>
              <a:rPr lang="ja-JP" altLang="en-US" sz="1050"/>
              <a:t>「甲雲白龍</a:t>
            </a:r>
            <a:r>
              <a:rPr lang="en-US" altLang="ja-JP" sz="1050" dirty="0"/>
              <a:t>J</a:t>
            </a:r>
            <a:r>
              <a:rPr lang="ja-JP" altLang="en-US" sz="1050"/>
              <a:t>　  作品奉納　　　　　</a:t>
            </a:r>
            <a:r>
              <a:rPr lang="en-US" altLang="ja-JP" sz="1050" dirty="0"/>
              <a:t>   </a:t>
            </a:r>
            <a:r>
              <a:rPr lang="ja-JP" altLang="en-US" sz="1050"/>
              <a:t>八幡天水宮 </a:t>
            </a:r>
          </a:p>
          <a:p>
            <a:pPr>
              <a:lnSpc>
                <a:spcPct val="150000"/>
              </a:lnSpc>
            </a:pPr>
            <a:r>
              <a:rPr lang="ja-JP" altLang="en-US" sz="1050"/>
              <a:t>　　　　　　第</a:t>
            </a:r>
            <a:r>
              <a:rPr lang="en-US" altLang="ja-JP" sz="1050" dirty="0"/>
              <a:t>72</a:t>
            </a:r>
            <a:r>
              <a:rPr lang="ja-JP" altLang="en-US" sz="1050"/>
              <a:t>回 半田市美術展「亀崎潮干祭」 　文化協会賞 </a:t>
            </a:r>
            <a:endParaRPr lang="en-US" altLang="ja-JP" sz="1050" dirty="0"/>
          </a:p>
          <a:p>
            <a:pPr>
              <a:lnSpc>
                <a:spcPct val="150000"/>
              </a:lnSpc>
            </a:pPr>
            <a:r>
              <a:rPr lang="ja-JP" altLang="en-US" sz="1050"/>
              <a:t>　　　　　　半田市に寄贈クラシティ</a:t>
            </a:r>
            <a:r>
              <a:rPr lang="en-US" altLang="ja-JP" sz="1050" dirty="0"/>
              <a:t>3</a:t>
            </a:r>
            <a:r>
              <a:rPr lang="ja-JP" altLang="en-US" sz="1050"/>
              <a:t>階   展示中</a:t>
            </a:r>
            <a:endParaRPr lang="en-US" altLang="ja-JP" sz="1050" dirty="0"/>
          </a:p>
          <a:p>
            <a:pPr>
              <a:lnSpc>
                <a:spcPct val="150000"/>
              </a:lnSpc>
            </a:pPr>
            <a:r>
              <a:rPr lang="en-US" altLang="ja-JP" sz="1050" dirty="0"/>
              <a:t>2020</a:t>
            </a:r>
            <a:r>
              <a:rPr lang="ja-JP" altLang="en-US" sz="1050"/>
              <a:t>　　　　個展　「黒龍の夢」　　　　  　　半田赤レンガ</a:t>
            </a:r>
          </a:p>
          <a:p>
            <a:pPr>
              <a:lnSpc>
                <a:spcPct val="150000"/>
              </a:lnSpc>
            </a:pPr>
            <a:r>
              <a:rPr lang="ja-JP" altLang="en-US" sz="1050"/>
              <a:t>　　　　　　「アマビエ」作品奉納　　　       　半田市住吉神社</a:t>
            </a:r>
          </a:p>
          <a:p>
            <a:pPr>
              <a:lnSpc>
                <a:spcPct val="150000"/>
              </a:lnSpc>
            </a:pPr>
            <a:r>
              <a:rPr lang="ja-JP" altLang="en-US" sz="1050"/>
              <a:t>                           企画展「潮干祭幻想」～作家がみる祭り～　　</a:t>
            </a:r>
          </a:p>
          <a:p>
            <a:pPr>
              <a:lnSpc>
                <a:spcPct val="150000"/>
              </a:lnSpc>
            </a:pPr>
            <a:r>
              <a:rPr lang="ja-JP" altLang="en-US" sz="1050"/>
              <a:t>　　　　　　　　　　　　　　　　　　　　　「力神車と青龍車」　立川美術館に寄贈</a:t>
            </a:r>
          </a:p>
          <a:p>
            <a:pPr>
              <a:lnSpc>
                <a:spcPct val="150000"/>
              </a:lnSpc>
            </a:pPr>
            <a:r>
              <a:rPr lang="ja-JP" altLang="en-US" sz="1050"/>
              <a:t>　　　　　　「ブルームーン、コンサート」インスタレーション作品制作、展示</a:t>
            </a:r>
          </a:p>
          <a:p>
            <a:pPr>
              <a:lnSpc>
                <a:spcPct val="150000"/>
              </a:lnSpc>
            </a:pPr>
            <a:r>
              <a:rPr lang="ja-JP" altLang="en-US" sz="1050"/>
              <a:t>                                                                         　　　　　半田市住吉神社</a:t>
            </a:r>
          </a:p>
          <a:p>
            <a:pPr>
              <a:lnSpc>
                <a:spcPct val="150000"/>
              </a:lnSpc>
            </a:pPr>
            <a:r>
              <a:rPr lang="ja-JP" altLang="en-US" sz="1050"/>
              <a:t>                           セントラル愛知交響楽団とライブドローイングのコラボレーション</a:t>
            </a:r>
          </a:p>
          <a:p>
            <a:pPr>
              <a:lnSpc>
                <a:spcPct val="150000"/>
              </a:lnSpc>
            </a:pPr>
            <a:r>
              <a:rPr lang="ja-JP" altLang="en-US" sz="1050"/>
              <a:t>　　　　　　　                                                　　　　ビギクラ♪はんだ</a:t>
            </a:r>
            <a:r>
              <a:rPr lang="en-US" altLang="ja-JP" sz="1050" dirty="0"/>
              <a:t>2020</a:t>
            </a:r>
            <a:br>
              <a:rPr lang="en-US" altLang="ja-JP" sz="1050" dirty="0"/>
            </a:b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4460044-80D3-0737-DB31-5941EF264771}"/>
              </a:ext>
            </a:extLst>
          </p:cNvPr>
          <p:cNvSpPr/>
          <p:nvPr/>
        </p:nvSpPr>
        <p:spPr>
          <a:xfrm>
            <a:off x="446563" y="0"/>
            <a:ext cx="6666547" cy="97974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4190203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31267" y="891325"/>
            <a:ext cx="1182628" cy="1577993"/>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598599" y="891325"/>
            <a:ext cx="3866182"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クレメンス メッツラー</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Clemens Metzler</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6" y="2724162"/>
            <a:ext cx="6059840" cy="7580858"/>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日本に住み始めて</a:t>
            </a:r>
            <a:r>
              <a:rPr lang="en-US" altLang="ja-JP" sz="1050" dirty="0"/>
              <a:t>20</a:t>
            </a:r>
            <a:r>
              <a:rPr lang="ja-JP" altLang="en-US" sz="1050"/>
              <a:t>年以上になりますが、ますます楽しくなってきました。でももちろん、最初の故郷であるドイツ北部も大好きです。絵を描くことで、何度も訪れたことのある古い町並みに戻っていきます。</a:t>
            </a:r>
          </a:p>
          <a:p>
            <a:pPr>
              <a:lnSpc>
                <a:spcPct val="150000"/>
              </a:lnSpc>
            </a:pPr>
            <a:r>
              <a:rPr lang="ja-JP" altLang="en-US" sz="1050"/>
              <a:t>北ドイツにおける中世建築の特徴は、シンプルな赤レンガ（近くで産出されるレゴブロックのようなもの）がレース刺繍のようにファサードを覆うレンガゴシック様式であることです。</a:t>
            </a:r>
          </a:p>
          <a:p>
            <a:pPr>
              <a:lnSpc>
                <a:spcPct val="150000"/>
              </a:lnSpc>
            </a:pPr>
            <a:r>
              <a:rPr lang="ja-JP" altLang="en-US" sz="1050"/>
              <a:t>そして、墨で描きながら、このドイツ発の厳格な幾何学的テクスチャーと和紙の自然な表面構造の相互作用を楽しんでいます。こうした、遠く離れた文化の橋渡しをすることで、私個人の</a:t>
            </a:r>
            <a:r>
              <a:rPr lang="en-US" altLang="ja-JP" sz="1050" dirty="0"/>
              <a:t>『</a:t>
            </a:r>
            <a:r>
              <a:rPr lang="ja-JP" altLang="en-US" sz="1050"/>
              <a:t>スピリッツ</a:t>
            </a:r>
            <a:r>
              <a:rPr lang="en-US" altLang="ja-JP" sz="1050" dirty="0"/>
              <a:t>』</a:t>
            </a:r>
            <a:r>
              <a:rPr lang="ja-JP" altLang="en-US" sz="1050"/>
              <a:t>が生まれてくるのだと思います。</a:t>
            </a:r>
            <a:br>
              <a:rPr lang="en-US" altLang="ja-JP" sz="1050" dirty="0"/>
            </a:br>
            <a:br>
              <a:rPr lang="en-US" altLang="ja-JP" sz="1050" dirty="0"/>
            </a:br>
            <a:r>
              <a:rPr lang="ja-JP" altLang="en-US" sz="1050"/>
              <a:t>ドイツ生まれ　尾張旭市在住</a:t>
            </a:r>
          </a:p>
          <a:p>
            <a:pPr>
              <a:lnSpc>
                <a:spcPct val="150000"/>
              </a:lnSpc>
            </a:pPr>
            <a:r>
              <a:rPr lang="en-US" altLang="ja-JP" sz="1050" dirty="0"/>
              <a:t>1986</a:t>
            </a:r>
            <a:r>
              <a:rPr lang="ja-JP" altLang="en-US" sz="1050"/>
              <a:t>～</a:t>
            </a:r>
            <a:r>
              <a:rPr lang="en-US" altLang="ja-JP" sz="1050" dirty="0"/>
              <a:t>1993</a:t>
            </a:r>
            <a:r>
              <a:rPr lang="ja-JP" altLang="en-US" sz="1050"/>
              <a:t>　　</a:t>
            </a:r>
            <a:r>
              <a:rPr lang="en-US" altLang="ja-JP" sz="1050" dirty="0"/>
              <a:t>Burg </a:t>
            </a:r>
            <a:r>
              <a:rPr lang="en-US" altLang="ja-JP" sz="1050" dirty="0" err="1"/>
              <a:t>Giebichenstein</a:t>
            </a:r>
            <a:r>
              <a:rPr lang="ja-JP" altLang="en-US" sz="1050"/>
              <a:t>、国立芸術デザイン大学、ハレ美術学部</a:t>
            </a:r>
          </a:p>
          <a:p>
            <a:pPr>
              <a:lnSpc>
                <a:spcPct val="150000"/>
              </a:lnSpc>
            </a:pPr>
            <a:r>
              <a:rPr lang="ja-JP" altLang="en-US" sz="1050"/>
              <a:t>　　　　　　　グラフィックデザイン科卒業、</a:t>
            </a:r>
          </a:p>
          <a:p>
            <a:pPr>
              <a:lnSpc>
                <a:spcPct val="150000"/>
              </a:lnSpc>
            </a:pPr>
            <a:r>
              <a:rPr lang="ja-JP" altLang="en-US" sz="1050"/>
              <a:t>　　　　　　　同大学マイスターコース、コミュニケーションデザイン</a:t>
            </a:r>
          </a:p>
          <a:p>
            <a:pPr>
              <a:lnSpc>
                <a:spcPct val="150000"/>
              </a:lnSpc>
            </a:pPr>
            <a:r>
              <a:rPr lang="en-US" altLang="ja-JP" sz="1050" dirty="0"/>
              <a:t>1993</a:t>
            </a:r>
            <a:r>
              <a:rPr lang="ja-JP" altLang="en-US" sz="1050"/>
              <a:t>～</a:t>
            </a:r>
            <a:r>
              <a:rPr lang="en-US" altLang="ja-JP" sz="1050" dirty="0"/>
              <a:t>1994</a:t>
            </a:r>
            <a:r>
              <a:rPr lang="ja-JP" altLang="en-US" sz="1050"/>
              <a:t>　　広告会社でアートディレクター、</a:t>
            </a:r>
          </a:p>
          <a:p>
            <a:pPr>
              <a:lnSpc>
                <a:spcPct val="150000"/>
              </a:lnSpc>
            </a:pPr>
            <a:r>
              <a:rPr lang="en-US" altLang="ja-JP" sz="1050" dirty="0"/>
              <a:t>1996</a:t>
            </a:r>
            <a:r>
              <a:rPr lang="ja-JP" altLang="en-US" sz="1050"/>
              <a:t>～</a:t>
            </a:r>
            <a:r>
              <a:rPr lang="en-US" altLang="ja-JP" sz="1050" dirty="0"/>
              <a:t>1998</a:t>
            </a:r>
            <a:r>
              <a:rPr lang="ja-JP" altLang="en-US" sz="1050"/>
              <a:t>　　フリーランスデザイナー</a:t>
            </a:r>
          </a:p>
          <a:p>
            <a:pPr>
              <a:lnSpc>
                <a:spcPct val="150000"/>
              </a:lnSpc>
            </a:pPr>
            <a:r>
              <a:rPr lang="en-US" altLang="ja-JP" sz="1050" dirty="0"/>
              <a:t>1998</a:t>
            </a:r>
            <a:r>
              <a:rPr lang="ja-JP" altLang="en-US" sz="1050"/>
              <a:t>　　　     　来日</a:t>
            </a:r>
          </a:p>
          <a:p>
            <a:pPr>
              <a:lnSpc>
                <a:spcPct val="150000"/>
              </a:lnSpc>
            </a:pPr>
            <a:r>
              <a:rPr lang="en-US" altLang="ja-JP" sz="1050" dirty="0"/>
              <a:t>1999</a:t>
            </a:r>
            <a:r>
              <a:rPr lang="ja-JP" altLang="en-US" sz="1050"/>
              <a:t>～ 　　　　クレメンス・メッツラーデザイン事務所、</a:t>
            </a:r>
          </a:p>
          <a:p>
            <a:pPr marL="228600" indent="-228600">
              <a:lnSpc>
                <a:spcPct val="150000"/>
              </a:lnSpc>
              <a:buAutoNum type="arabicPlain" startAt="2008"/>
            </a:pPr>
            <a:r>
              <a:rPr lang="ja-JP" altLang="en-US" sz="1050"/>
              <a:t>　　　　　個展「コミュニケーションデザイン展」</a:t>
            </a:r>
            <a:endParaRPr lang="en-US" altLang="ja-JP" sz="1050" dirty="0"/>
          </a:p>
          <a:p>
            <a:pPr>
              <a:lnSpc>
                <a:spcPct val="150000"/>
              </a:lnSpc>
            </a:pPr>
            <a:r>
              <a:rPr lang="ja-JP" altLang="en-US" sz="1050"/>
              <a:t>　　　　　　　名古屋セントラル・アートギャラリー</a:t>
            </a:r>
          </a:p>
          <a:p>
            <a:pPr>
              <a:lnSpc>
                <a:spcPct val="150000"/>
              </a:lnSpc>
            </a:pPr>
            <a:r>
              <a:rPr lang="en-US" altLang="ja-JP" sz="1050" dirty="0"/>
              <a:t>2013〜2016</a:t>
            </a:r>
            <a:r>
              <a:rPr lang="ja-JP" altLang="en-US" sz="1050"/>
              <a:t>　</a:t>
            </a:r>
            <a:r>
              <a:rPr lang="en-US" altLang="ja-JP" sz="1050" dirty="0"/>
              <a:t>  </a:t>
            </a:r>
            <a:r>
              <a:rPr lang="ja-JP" altLang="en-US" sz="1050"/>
              <a:t>「建築散歩展」（名古屋文化のみち橦木館）</a:t>
            </a:r>
          </a:p>
          <a:p>
            <a:pPr>
              <a:lnSpc>
                <a:spcPct val="150000"/>
              </a:lnSpc>
            </a:pPr>
            <a:r>
              <a:rPr lang="ja-JP" altLang="en-US" sz="1050"/>
              <a:t>　　　　　　　中川運河リミコライン・アートプロジェクト：「運河のリズムを描く」</a:t>
            </a:r>
          </a:p>
          <a:p>
            <a:pPr>
              <a:lnSpc>
                <a:spcPct val="150000"/>
              </a:lnSpc>
            </a:pPr>
            <a:r>
              <a:rPr lang="ja-JP" altLang="en-US" sz="1050"/>
              <a:t>　　　　　　　</a:t>
            </a:r>
            <a:r>
              <a:rPr lang="en-US" altLang="ja-JP" sz="1050" dirty="0"/>
              <a:t>1st</a:t>
            </a:r>
            <a:r>
              <a:rPr lang="ja-JP" altLang="en-US" sz="1050"/>
              <a:t>シーズン、</a:t>
            </a:r>
            <a:r>
              <a:rPr lang="en-US" altLang="ja-JP" sz="1050" dirty="0"/>
              <a:t>2nd</a:t>
            </a:r>
            <a:r>
              <a:rPr lang="ja-JP" altLang="en-US" sz="1050"/>
              <a:t>シーズン</a:t>
            </a:r>
          </a:p>
          <a:p>
            <a:pPr>
              <a:lnSpc>
                <a:spcPct val="150000"/>
              </a:lnSpc>
            </a:pPr>
            <a:r>
              <a:rPr lang="en-US" altLang="ja-JP" sz="1050" dirty="0"/>
              <a:t>2014</a:t>
            </a:r>
            <a:r>
              <a:rPr lang="ja-JP" altLang="en-US" sz="1050"/>
              <a:t>　　　　　縁起もの展 （碧南・白竹ギャラリー）</a:t>
            </a:r>
          </a:p>
          <a:p>
            <a:pPr>
              <a:lnSpc>
                <a:spcPct val="150000"/>
              </a:lnSpc>
            </a:pPr>
            <a:r>
              <a:rPr lang="en-US" altLang="ja-JP" sz="1050" dirty="0"/>
              <a:t>2014〜2017</a:t>
            </a:r>
            <a:r>
              <a:rPr lang="ja-JP" altLang="en-US" sz="1050"/>
              <a:t>　</a:t>
            </a:r>
            <a:r>
              <a:rPr lang="en-US" altLang="ja-JP" sz="1050" dirty="0"/>
              <a:t>  </a:t>
            </a:r>
            <a:r>
              <a:rPr lang="ja-JP" altLang="en-US" sz="1050"/>
              <a:t>「</a:t>
            </a:r>
            <a:r>
              <a:rPr lang="en-US" altLang="ja-JP" sz="1050" dirty="0"/>
              <a:t>Art International</a:t>
            </a:r>
            <a:r>
              <a:rPr lang="ja-JP" altLang="en-US" sz="1050"/>
              <a:t>」（葵丘会館 岡崎市）</a:t>
            </a:r>
          </a:p>
          <a:p>
            <a:pPr marL="228600" indent="-228600">
              <a:lnSpc>
                <a:spcPct val="150000"/>
              </a:lnSpc>
              <a:buAutoNum type="arabicPlain" startAt="2015"/>
            </a:pPr>
            <a:r>
              <a:rPr lang="ja-JP" altLang="en-US" sz="1050"/>
              <a:t>　　　　</a:t>
            </a:r>
            <a:r>
              <a:rPr lang="en-US" altLang="ja-JP" sz="1050" dirty="0"/>
              <a:t>  </a:t>
            </a:r>
            <a:r>
              <a:rPr lang="ja-JP" altLang="en-US" sz="1050"/>
              <a:t>「</a:t>
            </a:r>
            <a:r>
              <a:rPr lang="en-US" altLang="ja-JP" sz="1050" dirty="0"/>
              <a:t>Fifth Annual Exposure Award</a:t>
            </a:r>
            <a:r>
              <a:rPr lang="ja-JP" altLang="en-US" sz="1050"/>
              <a:t>」 </a:t>
            </a:r>
            <a:r>
              <a:rPr lang="en-US" altLang="ja-JP" sz="1050" dirty="0"/>
              <a:t>digital display at the reception at the Louvre Museum</a:t>
            </a:r>
          </a:p>
          <a:p>
            <a:pPr>
              <a:lnSpc>
                <a:spcPct val="150000"/>
              </a:lnSpc>
            </a:pPr>
            <a:r>
              <a:rPr lang="ja-JP" altLang="en-US" sz="1050"/>
              <a:t>　　　　　　  </a:t>
            </a:r>
            <a:r>
              <a:rPr lang="en-US" altLang="ja-JP" sz="1050" dirty="0"/>
              <a:t>  </a:t>
            </a:r>
            <a:r>
              <a:rPr lang="ja-JP" altLang="en-US" sz="1050"/>
              <a:t>ひなまつり展（碧南・白竹ギャラリー）</a:t>
            </a:r>
          </a:p>
          <a:p>
            <a:pPr>
              <a:lnSpc>
                <a:spcPct val="150000"/>
              </a:lnSpc>
            </a:pPr>
            <a:r>
              <a:rPr lang="en-US" altLang="ja-JP" sz="1050" dirty="0"/>
              <a:t>2016</a:t>
            </a:r>
            <a:r>
              <a:rPr lang="ja-JP" altLang="en-US" sz="1050"/>
              <a:t>　　　　　</a:t>
            </a:r>
            <a:r>
              <a:rPr lang="en-US" altLang="ja-JP" sz="1050" dirty="0"/>
              <a:t>HEKINAN</a:t>
            </a:r>
            <a:r>
              <a:rPr lang="ja-JP" altLang="en-US" sz="1050"/>
              <a:t>からそれぞれのスピリッツ展　初出品、以降毎年出品</a:t>
            </a:r>
          </a:p>
          <a:p>
            <a:pPr>
              <a:lnSpc>
                <a:spcPct val="150000"/>
              </a:lnSpc>
            </a:pPr>
            <a:endParaRPr lang="ja-JP" altLang="en-US" sz="1050"/>
          </a:p>
          <a:p>
            <a:pPr>
              <a:lnSpc>
                <a:spcPct val="150000"/>
              </a:lnSpc>
            </a:pPr>
            <a:r>
              <a:rPr lang="ja-JP" altLang="en-US" sz="1050"/>
              <a:t>非常勤講師： 日本デザイナー芸術学院</a:t>
            </a:r>
            <a:r>
              <a:rPr lang="en-US" altLang="ja-JP" sz="1050" dirty="0"/>
              <a:t>/</a:t>
            </a:r>
            <a:r>
              <a:rPr lang="ja-JP" altLang="en-US" sz="1050"/>
              <a:t>大同大学</a:t>
            </a:r>
            <a:r>
              <a:rPr lang="en-US" altLang="ja-JP" sz="1050" dirty="0"/>
              <a:t>/</a:t>
            </a:r>
            <a:r>
              <a:rPr lang="ja-JP" altLang="en-US" sz="1050"/>
              <a:t>愛知県立芸術大学</a:t>
            </a: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4460044-80D3-0737-DB31-5941EF264771}"/>
              </a:ext>
            </a:extLst>
          </p:cNvPr>
          <p:cNvSpPr/>
          <p:nvPr/>
        </p:nvSpPr>
        <p:spPr>
          <a:xfrm>
            <a:off x="446563" y="-1"/>
            <a:ext cx="6666547" cy="102717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41852432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26651" y="929414"/>
            <a:ext cx="1256039" cy="1677587"/>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57107" y="929414"/>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堀井</a:t>
            </a:r>
            <a:r>
              <a:rPr lang="en-US" altLang="ja-JP" sz="2800" b="1" dirty="0">
                <a:latin typeface="Yu Mincho Demibold" panose="02020400000000000000" pitchFamily="18" charset="-128"/>
                <a:ea typeface="Yu Mincho Demibold" panose="02020400000000000000" pitchFamily="18" charset="-128"/>
              </a:rPr>
              <a:t>  </a:t>
            </a:r>
            <a:r>
              <a:rPr lang="ja-JP" altLang="en-US" sz="2800" b="1">
                <a:latin typeface="Yu Mincho Demibold" panose="02020400000000000000" pitchFamily="18" charset="-128"/>
                <a:ea typeface="Yu Mincho Demibold" panose="02020400000000000000" pitchFamily="18" charset="-128"/>
              </a:rPr>
              <a:t>隆</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Horii Takashi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26651" y="3068414"/>
            <a:ext cx="6059840" cy="6853736"/>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やきものは、焼くことで永遠のカタチを 手にいれることができます。 それはまるで記憶を留めているかのよう に感じます。 想いや願いを重ねながら、カタチを綴って いければと思っています。</a:t>
            </a:r>
            <a:br>
              <a:rPr lang="en-US" altLang="ja-JP" sz="1050" dirty="0"/>
            </a:br>
            <a:r>
              <a:rPr lang="ja-JP" altLang="en-US" sz="1050"/>
              <a:t> </a:t>
            </a:r>
          </a:p>
          <a:p>
            <a:pPr>
              <a:lnSpc>
                <a:spcPct val="150000"/>
              </a:lnSpc>
            </a:pPr>
            <a:r>
              <a:rPr lang="ja-JP" altLang="en-US" sz="1050"/>
              <a:t>その水の流れは、時に激しく、時に緩やかに・・・　そのかたちは常に変わりゆく・・・</a:t>
            </a:r>
          </a:p>
          <a:p>
            <a:pPr>
              <a:lnSpc>
                <a:spcPct val="150000"/>
              </a:lnSpc>
            </a:pPr>
            <a:r>
              <a:rPr lang="ja-JP" altLang="en-US" sz="1050"/>
              <a:t>その土は、堆積し、固められ、、崩れ・・・　　　　そのかたちは、ゆっくり変わりゆく・・</a:t>
            </a:r>
            <a:br>
              <a:rPr lang="en-US" altLang="ja-JP" sz="1050" dirty="0"/>
            </a:br>
            <a:br>
              <a:rPr lang="en-US" altLang="ja-JP" sz="1050" dirty="0"/>
            </a:br>
            <a:r>
              <a:rPr lang="ja-JP" altLang="en-US" sz="1050"/>
              <a:t>西尾市在住</a:t>
            </a:r>
            <a:endParaRPr lang="en-US" altLang="ja-JP" sz="1050" dirty="0"/>
          </a:p>
          <a:p>
            <a:pPr>
              <a:lnSpc>
                <a:spcPct val="150000"/>
              </a:lnSpc>
            </a:pPr>
            <a:r>
              <a:rPr lang="ja-JP" altLang="en-US" sz="1050"/>
              <a:t>京都市立芸術大学大学院修了</a:t>
            </a:r>
          </a:p>
          <a:p>
            <a:pPr>
              <a:lnSpc>
                <a:spcPct val="150000"/>
              </a:lnSpc>
            </a:pPr>
            <a:r>
              <a:rPr lang="ja-JP" altLang="en-US" sz="1050"/>
              <a:t>愛知県立芸術大学彫刻科非常勤講師</a:t>
            </a:r>
          </a:p>
          <a:p>
            <a:pPr>
              <a:lnSpc>
                <a:spcPct val="150000"/>
              </a:lnSpc>
            </a:pPr>
            <a:r>
              <a:rPr lang="ja-JP" altLang="en-US" sz="1050"/>
              <a:t>朝日陶芸展入選　（朝日新聞社）　長三賞展長三賞準大賞　（常滑市）</a:t>
            </a:r>
          </a:p>
          <a:p>
            <a:pPr>
              <a:lnSpc>
                <a:spcPct val="150000"/>
              </a:lnSpc>
            </a:pPr>
            <a:r>
              <a:rPr lang="ja-JP" altLang="en-US" sz="1050"/>
              <a:t>長三賞展入選	　（常滑市）　　　日本陶芸展入賞　　　　（毎日新聞社）</a:t>
            </a:r>
          </a:p>
          <a:p>
            <a:pPr>
              <a:lnSpc>
                <a:spcPct val="150000"/>
              </a:lnSpc>
            </a:pPr>
            <a:endParaRPr lang="ja-JP" altLang="en-US" sz="1050"/>
          </a:p>
          <a:p>
            <a:pPr>
              <a:lnSpc>
                <a:spcPct val="150000"/>
              </a:lnSpc>
            </a:pPr>
            <a:r>
              <a:rPr lang="en-US" altLang="ja-JP" sz="1050" dirty="0"/>
              <a:t>1996</a:t>
            </a:r>
            <a:r>
              <a:rPr lang="ja-JP" altLang="en-US" sz="1050"/>
              <a:t>　　　　土展　　　　　　　　　　　　（京都市）	以降隔年開催</a:t>
            </a:r>
          </a:p>
          <a:p>
            <a:pPr>
              <a:lnSpc>
                <a:spcPct val="150000"/>
              </a:lnSpc>
            </a:pPr>
            <a:r>
              <a:rPr lang="en-US" altLang="ja-JP" sz="1050" dirty="0"/>
              <a:t>1998</a:t>
            </a:r>
            <a:r>
              <a:rPr lang="ja-JP" altLang="en-US" sz="1050"/>
              <a:t>　　　　個展　　　　　　　　　　　　（安城市）</a:t>
            </a:r>
          </a:p>
          <a:p>
            <a:pPr>
              <a:lnSpc>
                <a:spcPct val="150000"/>
              </a:lnSpc>
            </a:pPr>
            <a:r>
              <a:rPr lang="en-US" altLang="ja-JP" sz="1050" dirty="0"/>
              <a:t>2004</a:t>
            </a:r>
            <a:r>
              <a:rPr lang="ja-JP" altLang="en-US" sz="1050"/>
              <a:t>　　　　堀井隆・倫子陶芸展　</a:t>
            </a:r>
            <a:r>
              <a:rPr lang="en-US" altLang="ja-JP" sz="1050" dirty="0"/>
              <a:t>2007</a:t>
            </a:r>
            <a:r>
              <a:rPr lang="ja-JP" altLang="en-US" sz="1050"/>
              <a:t>年まで毎年開催　（碧南・白竹ギャラリー）</a:t>
            </a:r>
          </a:p>
          <a:p>
            <a:pPr>
              <a:lnSpc>
                <a:spcPct val="150000"/>
              </a:lnSpc>
            </a:pPr>
            <a:r>
              <a:rPr lang="en-US" altLang="ja-JP" sz="1050" dirty="0"/>
              <a:t>2005</a:t>
            </a:r>
            <a:r>
              <a:rPr lang="ja-JP" altLang="en-US" sz="1050"/>
              <a:t>　　　　個展　　　　　　　　　　　　（名古屋・名芳洞） </a:t>
            </a:r>
          </a:p>
          <a:p>
            <a:pPr>
              <a:lnSpc>
                <a:spcPct val="150000"/>
              </a:lnSpc>
            </a:pPr>
            <a:r>
              <a:rPr lang="en-US" altLang="ja-JP" sz="1050" dirty="0"/>
              <a:t>2007</a:t>
            </a:r>
            <a:r>
              <a:rPr lang="ja-JP" altLang="en-US" sz="1050"/>
              <a:t>　　　　堀井隆・倫子陶芸展　　　　　（名古屋・ノリタケの森ギャラリー）</a:t>
            </a:r>
          </a:p>
          <a:p>
            <a:pPr>
              <a:lnSpc>
                <a:spcPct val="150000"/>
              </a:lnSpc>
            </a:pPr>
            <a:r>
              <a:rPr lang="ja-JP" altLang="en-US" sz="1050"/>
              <a:t>　　　　　　　　　　　　　　　　　　　　　　　　　　　以降毎年開催</a:t>
            </a:r>
          </a:p>
          <a:p>
            <a:pPr>
              <a:lnSpc>
                <a:spcPct val="150000"/>
              </a:lnSpc>
            </a:pPr>
            <a:r>
              <a:rPr lang="en-US" altLang="ja-JP" sz="1050" dirty="0"/>
              <a:t>2008〜2009</a:t>
            </a:r>
            <a:r>
              <a:rPr lang="ja-JP" altLang="en-US" sz="1050"/>
              <a:t>　堀井隆・倫子陶芸展　　　　　（西尾市・松鶴園）</a:t>
            </a:r>
          </a:p>
          <a:p>
            <a:pPr>
              <a:lnSpc>
                <a:spcPct val="150000"/>
              </a:lnSpc>
            </a:pPr>
            <a:r>
              <a:rPr lang="en-US" altLang="ja-JP" sz="1050" dirty="0"/>
              <a:t>2011	</a:t>
            </a:r>
            <a:r>
              <a:rPr lang="ja-JP" altLang="en-US" sz="1050"/>
              <a:t>　　　</a:t>
            </a:r>
            <a:r>
              <a:rPr lang="en-US" altLang="ja-JP" sz="1050" dirty="0"/>
              <a:t>"</a:t>
            </a:r>
            <a:r>
              <a:rPr lang="en-US" altLang="ja-JP" sz="1050" dirty="0" err="1"/>
              <a:t>objeto</a:t>
            </a:r>
            <a:r>
              <a:rPr lang="en-US" altLang="ja-JP" sz="1050" dirty="0"/>
              <a:t> e </a:t>
            </a:r>
            <a:r>
              <a:rPr lang="en-US" altLang="ja-JP" sz="1050" dirty="0" err="1"/>
              <a:t>vasilha</a:t>
            </a:r>
            <a:r>
              <a:rPr lang="en-US" altLang="ja-JP" sz="1050" dirty="0"/>
              <a:t> "</a:t>
            </a:r>
            <a:r>
              <a:rPr lang="ja-JP" altLang="en-US" sz="1050"/>
              <a:t>　　　　　    </a:t>
            </a:r>
            <a:r>
              <a:rPr lang="en-US" altLang="ja-JP" sz="1050" dirty="0"/>
              <a:t> </a:t>
            </a:r>
            <a:r>
              <a:rPr lang="ja-JP" altLang="en-US" sz="1050"/>
              <a:t>（ブラジル　サンパウロ）</a:t>
            </a:r>
          </a:p>
          <a:p>
            <a:pPr>
              <a:lnSpc>
                <a:spcPct val="150000"/>
              </a:lnSpc>
            </a:pPr>
            <a:r>
              <a:rPr lang="en-US" altLang="ja-JP" sz="1050" dirty="0"/>
              <a:t>2014	</a:t>
            </a:r>
            <a:r>
              <a:rPr lang="ja-JP" altLang="en-US" sz="1050"/>
              <a:t>　　</a:t>
            </a:r>
            <a:r>
              <a:rPr lang="en-US" altLang="ja-JP" sz="1050" dirty="0"/>
              <a:t>    HEKINAN</a:t>
            </a:r>
            <a:r>
              <a:rPr lang="ja-JP" altLang="en-US" sz="1050"/>
              <a:t>からそれぞれのスピリッツ展　初出品　以降毎年出品　　</a:t>
            </a:r>
          </a:p>
          <a:p>
            <a:pPr>
              <a:lnSpc>
                <a:spcPct val="150000"/>
              </a:lnSpc>
            </a:pPr>
            <a:r>
              <a:rPr lang="en-US" altLang="ja-JP" sz="1050" dirty="0"/>
              <a:t>2015 </a:t>
            </a:r>
            <a:r>
              <a:rPr lang="ja-JP" altLang="en-US" sz="1050"/>
              <a:t>　　　　中韓日陶芸家交流会　　　　    （中国景徳鎮陶渓川美術館）</a:t>
            </a:r>
          </a:p>
          <a:p>
            <a:pPr>
              <a:lnSpc>
                <a:spcPct val="150000"/>
              </a:lnSpc>
            </a:pPr>
            <a:r>
              <a:rPr lang="en-US" altLang="ja-JP" sz="1050" dirty="0"/>
              <a:t>2017</a:t>
            </a:r>
            <a:r>
              <a:rPr lang="ja-JP" altLang="en-US" sz="1050"/>
              <a:t>　　　　</a:t>
            </a:r>
            <a:r>
              <a:rPr lang="en-US" altLang="ja-JP" sz="1050" dirty="0"/>
              <a:t> </a:t>
            </a:r>
            <a:r>
              <a:rPr lang="ja-JP" altLang="en-US" sz="1050"/>
              <a:t>個展　　　　　　　　　　　　（名古屋　ギャラリー佑）</a:t>
            </a:r>
          </a:p>
          <a:p>
            <a:pPr>
              <a:lnSpc>
                <a:spcPct val="150000"/>
              </a:lnSpc>
            </a:pPr>
            <a:r>
              <a:rPr lang="en-US" altLang="ja-JP" sz="1050" dirty="0"/>
              <a:t>2018</a:t>
            </a:r>
            <a:r>
              <a:rPr lang="ja-JP" altLang="en-US" sz="1050"/>
              <a:t>　　　　</a:t>
            </a:r>
            <a:r>
              <a:rPr lang="en-US" altLang="ja-JP" sz="1050" dirty="0"/>
              <a:t> </a:t>
            </a:r>
            <a:r>
              <a:rPr lang="ja-JP" altLang="en-US" sz="1050"/>
              <a:t>個展　　　　　　　　　　　　（名古屋　ナイトギャラリー人人）</a:t>
            </a:r>
          </a:p>
          <a:p>
            <a:pPr>
              <a:lnSpc>
                <a:spcPct val="150000"/>
              </a:lnSpc>
            </a:pPr>
            <a:r>
              <a:rPr lang="ja-JP" altLang="en-US" sz="1050"/>
              <a:t>    </a:t>
            </a:r>
          </a:p>
          <a:p>
            <a:pPr>
              <a:lnSpc>
                <a:spcPct val="150000"/>
              </a:lnSpc>
            </a:pPr>
            <a:r>
              <a:rPr lang="ja-JP" altLang="en-US" sz="1050"/>
              <a:t>               　　 　他　個展・グループにて活動</a:t>
            </a:r>
            <a:endParaRPr lang="en-US" altLang="ja-JP" sz="1050" dirty="0"/>
          </a:p>
          <a:p>
            <a:pPr>
              <a:lnSpc>
                <a:spcPct val="150000"/>
              </a:lnSpc>
            </a:pPr>
            <a:endParaRPr lang="en-US" altLang="ja-JP" sz="1050" dirty="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4460044-80D3-0737-DB31-5941EF264771}"/>
              </a:ext>
            </a:extLst>
          </p:cNvPr>
          <p:cNvSpPr/>
          <p:nvPr/>
        </p:nvSpPr>
        <p:spPr>
          <a:xfrm>
            <a:off x="446563" y="-1"/>
            <a:ext cx="6666547" cy="102717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050343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4FEDF8BF-BA6E-58AD-4321-0DECCDFAFA45}"/>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pic>
        <p:nvPicPr>
          <p:cNvPr id="5" name="図 4">
            <a:extLst>
              <a:ext uri="{FF2B5EF4-FFF2-40B4-BE49-F238E27FC236}">
                <a16:creationId xmlns:a16="http://schemas.microsoft.com/office/drawing/2014/main" id="{36A9B410-59FE-2941-631C-BA77DD92E929}"/>
              </a:ext>
            </a:extLst>
          </p:cNvPr>
          <p:cNvPicPr>
            <a:picLocks noChangeAspect="1"/>
          </p:cNvPicPr>
          <p:nvPr/>
        </p:nvPicPr>
        <p:blipFill>
          <a:blip r:embed="rId2"/>
          <a:stretch>
            <a:fillRect/>
          </a:stretch>
        </p:blipFill>
        <p:spPr>
          <a:xfrm>
            <a:off x="779408" y="953536"/>
            <a:ext cx="1041400" cy="1841500"/>
          </a:xfrm>
          <a:prstGeom prst="rect">
            <a:avLst/>
          </a:prstGeom>
        </p:spPr>
      </p:pic>
      <p:sp>
        <p:nvSpPr>
          <p:cNvPr id="7" name="テキスト ボックス 6">
            <a:extLst>
              <a:ext uri="{FF2B5EF4-FFF2-40B4-BE49-F238E27FC236}">
                <a16:creationId xmlns:a16="http://schemas.microsoft.com/office/drawing/2014/main" id="{DF9F2E14-260D-ABDA-ED5E-C2E99011EF46}"/>
              </a:ext>
            </a:extLst>
          </p:cNvPr>
          <p:cNvSpPr txBox="1"/>
          <p:nvPr/>
        </p:nvSpPr>
        <p:spPr>
          <a:xfrm>
            <a:off x="2743199" y="953536"/>
            <a:ext cx="3781586" cy="646331"/>
          </a:xfrm>
          <a:prstGeom prst="rect">
            <a:avLst/>
          </a:prstGeom>
          <a:noFill/>
        </p:spPr>
        <p:txBody>
          <a:bodyPr wrap="square">
            <a:spAutoFit/>
          </a:bodyPr>
          <a:lstStyle/>
          <a:p>
            <a:r>
              <a:rPr lang="ja-JP" altLang="en-US"/>
              <a:t>野々山ちさと</a:t>
            </a:r>
            <a:br>
              <a:rPr lang="en-US" altLang="ja-JP" dirty="0"/>
            </a:br>
            <a:r>
              <a:rPr lang="ja-JP" altLang="en-US"/>
              <a:t>Nonoyama Chisato</a:t>
            </a:r>
          </a:p>
        </p:txBody>
      </p:sp>
      <p:sp>
        <p:nvSpPr>
          <p:cNvPr id="13" name="テキスト ボックス 12">
            <a:extLst>
              <a:ext uri="{FF2B5EF4-FFF2-40B4-BE49-F238E27FC236}">
                <a16:creationId xmlns:a16="http://schemas.microsoft.com/office/drawing/2014/main" id="{912F0410-DE51-6A0A-49C3-BC37DF32F2B9}"/>
              </a:ext>
            </a:extLst>
          </p:cNvPr>
          <p:cNvSpPr txBox="1"/>
          <p:nvPr/>
        </p:nvSpPr>
        <p:spPr>
          <a:xfrm>
            <a:off x="779408" y="4249625"/>
            <a:ext cx="6954246" cy="3647152"/>
          </a:xfrm>
          <a:prstGeom prst="rect">
            <a:avLst/>
          </a:prstGeom>
          <a:noFill/>
        </p:spPr>
        <p:txBody>
          <a:bodyPr wrap="square">
            <a:spAutoFit/>
          </a:bodyPr>
          <a:lstStyle/>
          <a:p>
            <a:r>
              <a:rPr lang="ja-JP" altLang="en-US" sz="1050"/>
              <a:t>1991　　　同年までデザイン事務所にてデザイナー・イラストレーターとして勤務 </a:t>
            </a:r>
          </a:p>
          <a:p>
            <a:r>
              <a:rPr lang="ja-JP" altLang="en-US" sz="1050"/>
              <a:t>1992　　　退職後フリー、  同年アメリカ・アリゾナ州</a:t>
            </a:r>
          </a:p>
          <a:p>
            <a:r>
              <a:rPr lang="ja-JP" altLang="en-US" sz="1050"/>
              <a:t>　　　 　　MARKETING GRAPHICS社へ</a:t>
            </a:r>
          </a:p>
          <a:p>
            <a:r>
              <a:rPr lang="ja-JP" altLang="en-US" sz="1050"/>
              <a:t>1993　　　帰国後フリーランス デザイナー・イラストレーター </a:t>
            </a:r>
          </a:p>
          <a:p>
            <a:r>
              <a:rPr lang="ja-JP" altLang="en-US" sz="1050"/>
              <a:t>　　　  　</a:t>
            </a:r>
            <a:r>
              <a:rPr lang="en-US" altLang="ja-JP" sz="1050" dirty="0"/>
              <a:t>  </a:t>
            </a:r>
            <a:r>
              <a:rPr lang="ja-JP" altLang="en-US" sz="1050"/>
              <a:t>名古屋デザイナー学院イラスト科講師（〜2019まで）</a:t>
            </a:r>
          </a:p>
          <a:p>
            <a:r>
              <a:rPr lang="ja-JP" altLang="en-US" sz="1050"/>
              <a:t>　　　  　</a:t>
            </a:r>
            <a:r>
              <a:rPr lang="en-US" altLang="ja-JP" sz="1050" dirty="0"/>
              <a:t>  </a:t>
            </a:r>
            <a:r>
              <a:rPr lang="ja-JP" altLang="en-US" sz="1050"/>
              <a:t>スタジオKg キログラム主宰</a:t>
            </a:r>
          </a:p>
          <a:p>
            <a:r>
              <a:rPr lang="ja-JP" altLang="en-US" sz="1050"/>
              <a:t>2021　　　リモートワークショップをスタート  デジタル・クラフトなど様々　　　　</a:t>
            </a:r>
            <a:br>
              <a:rPr lang="en-US" altLang="ja-JP" sz="1050" dirty="0"/>
            </a:br>
            <a:r>
              <a:rPr lang="ja-JP" altLang="en-US" sz="1050"/>
              <a:t>　　　　 　な素材や媒体のイラストを教える</a:t>
            </a:r>
          </a:p>
          <a:p>
            <a:br>
              <a:rPr lang="en-US" altLang="ja-JP" sz="1050" dirty="0"/>
            </a:br>
            <a:r>
              <a:rPr lang="ja-JP" altLang="en-US" sz="1050"/>
              <a:t>展  覧  会 　</a:t>
            </a:r>
            <a:r>
              <a:rPr lang="en-US" altLang="ja-JP" sz="1050" dirty="0"/>
              <a:t>  </a:t>
            </a:r>
            <a:r>
              <a:rPr lang="ja-JP" altLang="en-US" sz="1050"/>
              <a:t>　愛知県美術館、名古屋栄 TV塔、ノリタケの森、</a:t>
            </a:r>
          </a:p>
          <a:p>
            <a:r>
              <a:rPr lang="ja-JP" altLang="en-US" sz="1050"/>
              <a:t>　　　　　　  岐阜masa21、白竹ギャラリー、カフェ kanon、</a:t>
            </a:r>
          </a:p>
          <a:p>
            <a:r>
              <a:rPr lang="ja-JP" altLang="en-US" sz="1050"/>
              <a:t>　　　　　　   愛・地球博記念公園  モリコロパーク 、TAKEO</a:t>
            </a:r>
          </a:p>
          <a:p>
            <a:r>
              <a:rPr lang="ja-JP" altLang="en-US" sz="1050"/>
              <a:t>　　　　　　   PAPER SHOW 紙の十字架展、四日市 蚊遣り豚展</a:t>
            </a:r>
          </a:p>
          <a:p>
            <a:r>
              <a:rPr lang="ja-JP" altLang="en-US" sz="1050"/>
              <a:t>　　　　　　   スピリッツ展など個展・グループ展多数</a:t>
            </a:r>
          </a:p>
          <a:p>
            <a:endParaRPr lang="ja-JP" altLang="en-US" sz="1050"/>
          </a:p>
          <a:p>
            <a:r>
              <a:rPr lang="ja-JP" altLang="en-US" sz="1050"/>
              <a:t>●受　　賞-　第6回、第7回NAAK展入選 </a:t>
            </a:r>
          </a:p>
          <a:p>
            <a:r>
              <a:rPr lang="ja-JP" altLang="en-US" sz="1050"/>
              <a:t>　　　　　　   読売ユーモア広告大賞スポンサー賞など</a:t>
            </a:r>
          </a:p>
          <a:p>
            <a:endParaRPr lang="ja-JP" altLang="en-US" sz="1050"/>
          </a:p>
          <a:p>
            <a:r>
              <a:rPr lang="ja-JP" altLang="en-US" sz="1050"/>
              <a:t>●所属団体名古屋イラストレーターズクラブ （NIC）</a:t>
            </a:r>
          </a:p>
          <a:p>
            <a:r>
              <a:rPr lang="ja-JP" altLang="en-US" sz="1050"/>
              <a:t>　　　　　　   　　中部クリエーターズクラブ （CCC）</a:t>
            </a:r>
          </a:p>
          <a:p>
            <a:r>
              <a:rPr lang="ja-JP" altLang="en-US" sz="1050"/>
              <a:t>　　　　　　 　　  中部デザイン協会 （CDA）</a:t>
            </a:r>
          </a:p>
          <a:p>
            <a:r>
              <a:rPr lang="ja-JP" altLang="en-US" sz="1050"/>
              <a:t>　　　　　　 </a:t>
            </a:r>
          </a:p>
        </p:txBody>
      </p:sp>
      <p:sp>
        <p:nvSpPr>
          <p:cNvPr id="15" name="テキスト ボックス 14">
            <a:extLst>
              <a:ext uri="{FF2B5EF4-FFF2-40B4-BE49-F238E27FC236}">
                <a16:creationId xmlns:a16="http://schemas.microsoft.com/office/drawing/2014/main" id="{F6CFC5AD-BB0D-54D8-D86A-C7B08683C386}"/>
              </a:ext>
            </a:extLst>
          </p:cNvPr>
          <p:cNvSpPr txBox="1"/>
          <p:nvPr/>
        </p:nvSpPr>
        <p:spPr>
          <a:xfrm>
            <a:off x="779408" y="3280571"/>
            <a:ext cx="3781586" cy="415498"/>
          </a:xfrm>
          <a:prstGeom prst="rect">
            <a:avLst/>
          </a:prstGeom>
          <a:noFill/>
        </p:spPr>
        <p:txBody>
          <a:bodyPr wrap="square">
            <a:spAutoFit/>
          </a:bodyPr>
          <a:lstStyle/>
          <a:p>
            <a:r>
              <a:rPr lang="ja-JP" altLang="en-US" sz="1050"/>
              <a:t>碧南市中町生まれ　</a:t>
            </a:r>
            <a:br>
              <a:rPr lang="en-US" altLang="ja-JP" sz="1050" dirty="0"/>
            </a:br>
            <a:r>
              <a:rPr lang="ja-JP" altLang="en-US" sz="1050"/>
              <a:t>東京デザイナー学院名古屋校卒業</a:t>
            </a:r>
          </a:p>
        </p:txBody>
      </p:sp>
    </p:spTree>
    <p:extLst>
      <p:ext uri="{BB962C8B-B14F-4D97-AF65-F5344CB8AC3E}">
        <p14:creationId xmlns:p14="http://schemas.microsoft.com/office/powerpoint/2010/main" val="46067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792215" y="884208"/>
            <a:ext cx="1256040" cy="1607561"/>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689889" y="884208"/>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稲垣 尚人</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Inagaki </a:t>
            </a:r>
            <a:r>
              <a:rPr lang="en-US" altLang="ja-JP" dirty="0" err="1">
                <a:latin typeface="Yu Mincho" panose="02020400000000000000" pitchFamily="18" charset="-128"/>
                <a:ea typeface="Yu Mincho" panose="02020400000000000000" pitchFamily="18" charset="-128"/>
              </a:rPr>
              <a:t>Hisato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792215" y="2907976"/>
            <a:ext cx="5704400" cy="5401287"/>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スピリッツの根源は世界、宇宙を知ることから始まりました。天体の運行を知り、エジプト文明はナイル川の氾濫を予知し肥沃な大地獲得しました。高度な文明は自由な精神を生み出し、豊かな世界を築いてきました。ここに来て、この精神の根源を見直すときが来ていませんか？</a:t>
            </a:r>
            <a:endParaRPr lang="en-US" altLang="ja-JP" sz="1050" dirty="0"/>
          </a:p>
          <a:p>
            <a:pPr>
              <a:lnSpc>
                <a:spcPct val="150000"/>
              </a:lnSpc>
            </a:pPr>
            <a:endParaRPr lang="en-US" altLang="ja-JP" sz="1050" dirty="0"/>
          </a:p>
          <a:p>
            <a:pPr>
              <a:lnSpc>
                <a:spcPct val="150000"/>
              </a:lnSpc>
            </a:pPr>
            <a:r>
              <a:rPr lang="ja-JP" altLang="en-US" sz="1050"/>
              <a:t>現在、碧南市藤井達吉現代美術館に勤務。</a:t>
            </a:r>
            <a:br>
              <a:rPr lang="en-US" altLang="ja-JP" sz="1050" dirty="0"/>
            </a:br>
            <a:r>
              <a:rPr lang="ja-JP" altLang="en-US" sz="1050"/>
              <a:t>ワークショップ等、美術教育普及活動を実施</a:t>
            </a:r>
            <a:endParaRPr lang="en-US" altLang="ja-JP" sz="1050" dirty="0"/>
          </a:p>
          <a:p>
            <a:pPr>
              <a:lnSpc>
                <a:spcPct val="150000"/>
              </a:lnSpc>
            </a:pPr>
            <a:r>
              <a:rPr lang="ja-JP" altLang="en-US" sz="1050"/>
              <a:t>愛知教育大学美術科（デザイン）卒業</a:t>
            </a:r>
          </a:p>
          <a:p>
            <a:pPr>
              <a:lnSpc>
                <a:spcPct val="150000"/>
              </a:lnSpc>
            </a:pPr>
            <a:endParaRPr lang="ja-JP" altLang="en-US" sz="1050"/>
          </a:p>
          <a:p>
            <a:pPr>
              <a:lnSpc>
                <a:spcPct val="150000"/>
              </a:lnSpc>
            </a:pPr>
            <a:br>
              <a:rPr lang="en-US" altLang="ja-JP" sz="1050" dirty="0"/>
            </a:br>
            <a:r>
              <a:rPr lang="en-US" altLang="ja-JP" sz="1050" dirty="0"/>
              <a:t>2006 </a:t>
            </a:r>
            <a:r>
              <a:rPr lang="ja-JP" altLang="en-US" sz="1050"/>
              <a:t>　  　　「フォレスト」、碧南市民図書館にて個展を開催</a:t>
            </a:r>
          </a:p>
          <a:p>
            <a:pPr>
              <a:lnSpc>
                <a:spcPct val="150000"/>
              </a:lnSpc>
            </a:pPr>
            <a:r>
              <a:rPr lang="ja-JP" altLang="en-US" sz="1050"/>
              <a:t>　　　　　　碧南市史料「藤井達吉物語」の表紙・カットを制作</a:t>
            </a:r>
          </a:p>
          <a:p>
            <a:pPr>
              <a:lnSpc>
                <a:spcPct val="150000"/>
              </a:lnSpc>
            </a:pPr>
            <a:r>
              <a:rPr lang="ja-JP" altLang="en-US" sz="1050"/>
              <a:t>　　　　　　以後、碧南の偉人シリーズの表紙やカットを制作</a:t>
            </a:r>
          </a:p>
          <a:p>
            <a:pPr>
              <a:lnSpc>
                <a:spcPct val="150000"/>
              </a:lnSpc>
            </a:pPr>
            <a:r>
              <a:rPr lang="en-US" altLang="ja-JP" sz="1050" dirty="0"/>
              <a:t>2009 </a:t>
            </a:r>
            <a:r>
              <a:rPr lang="ja-JP" altLang="en-US" sz="1050"/>
              <a:t>　　　</a:t>
            </a:r>
            <a:r>
              <a:rPr lang="en-US" altLang="ja-JP" sz="1050" dirty="0"/>
              <a:t> </a:t>
            </a:r>
            <a:r>
              <a:rPr lang="ja-JP" altLang="en-US" sz="1050"/>
              <a:t>「</a:t>
            </a:r>
            <a:r>
              <a:rPr lang="en-US" altLang="ja-JP" sz="1050" dirty="0"/>
              <a:t>HEKINAN</a:t>
            </a:r>
            <a:r>
              <a:rPr lang="ja-JP" altLang="en-US" sz="1050"/>
              <a:t>からそれぞれのスピリッツ」展に出品　以後、毎年出品</a:t>
            </a:r>
          </a:p>
          <a:p>
            <a:pPr>
              <a:lnSpc>
                <a:spcPct val="150000"/>
              </a:lnSpc>
            </a:pPr>
            <a:r>
              <a:rPr lang="en-US" altLang="ja-JP" sz="1050" dirty="0"/>
              <a:t>2009</a:t>
            </a:r>
            <a:r>
              <a:rPr lang="ja-JP" altLang="en-US" sz="1050"/>
              <a:t>　　　　第</a:t>
            </a:r>
            <a:r>
              <a:rPr lang="en-US" altLang="ja-JP" sz="1050" dirty="0"/>
              <a:t>1</a:t>
            </a:r>
            <a:r>
              <a:rPr lang="ja-JP" altLang="en-US" sz="1050"/>
              <a:t>回 </a:t>
            </a:r>
            <a:r>
              <a:rPr lang="en-US" altLang="ja-JP" sz="1050" dirty="0"/>
              <a:t>HEKINAN</a:t>
            </a:r>
            <a:r>
              <a:rPr lang="ja-JP" altLang="en-US" sz="1050"/>
              <a:t>からそれぞれのスピリッツ展に出品  以後、毎年出品</a:t>
            </a:r>
          </a:p>
          <a:p>
            <a:pPr>
              <a:lnSpc>
                <a:spcPct val="150000"/>
              </a:lnSpc>
            </a:pPr>
            <a:r>
              <a:rPr lang="en-US" altLang="ja-JP" sz="1050" dirty="0"/>
              <a:t>2016</a:t>
            </a:r>
            <a:r>
              <a:rPr lang="ja-JP" altLang="en-US" sz="1050"/>
              <a:t>　　　　西端中生徒卒業作品展「西端百景」を無我苑で開催</a:t>
            </a:r>
          </a:p>
          <a:p>
            <a:pPr>
              <a:lnSpc>
                <a:spcPct val="150000"/>
              </a:lnSpc>
            </a:pPr>
            <a:r>
              <a:rPr lang="ja-JP" altLang="en-US" sz="1050"/>
              <a:t>　　　　　　以後、</a:t>
            </a:r>
            <a:r>
              <a:rPr lang="en-US" altLang="ja-JP" sz="1050" dirty="0"/>
              <a:t>4</a:t>
            </a:r>
            <a:r>
              <a:rPr lang="ja-JP" altLang="en-US" sz="1050"/>
              <a:t>年間 作品展を継続展示</a:t>
            </a:r>
          </a:p>
          <a:p>
            <a:pPr>
              <a:lnSpc>
                <a:spcPct val="150000"/>
              </a:lnSpc>
            </a:pPr>
            <a:r>
              <a:rPr lang="en-US" altLang="ja-JP" sz="1050" dirty="0"/>
              <a:t>2018 </a:t>
            </a:r>
            <a:r>
              <a:rPr lang="ja-JP" altLang="en-US" sz="1050"/>
              <a:t>　　　　紙芝居「信長の初陣」の絵を制作</a:t>
            </a:r>
          </a:p>
          <a:p>
            <a:pPr>
              <a:lnSpc>
                <a:spcPct val="150000"/>
              </a:lnSpc>
            </a:pPr>
            <a:r>
              <a:rPr lang="ja-JP" altLang="en-US" sz="1050"/>
              <a:t>　　　　　　地域の紙芝居</a:t>
            </a:r>
            <a:r>
              <a:rPr lang="en-US" altLang="ja-JP" sz="1050" dirty="0"/>
              <a:t>5</a:t>
            </a:r>
            <a:r>
              <a:rPr lang="ja-JP" altLang="en-US" sz="1050"/>
              <a:t>作品を制作</a:t>
            </a:r>
          </a:p>
          <a:p>
            <a:pPr>
              <a:lnSpc>
                <a:spcPct val="150000"/>
              </a:lnSpc>
            </a:pPr>
            <a:r>
              <a:rPr lang="en-US" altLang="ja-JP" sz="1050" dirty="0"/>
              <a:t>2022 </a:t>
            </a:r>
            <a:r>
              <a:rPr lang="ja-JP" altLang="en-US" sz="1050"/>
              <a:t>　　　</a:t>
            </a:r>
            <a:r>
              <a:rPr lang="en-US" altLang="ja-JP" sz="1050" dirty="0"/>
              <a:t>   </a:t>
            </a:r>
            <a:r>
              <a:rPr lang="ja-JP" altLang="en-US" sz="1050"/>
              <a:t>ギャラリー「人人」で「水の風景」展を開催</a:t>
            </a:r>
          </a:p>
          <a:p>
            <a:pPr>
              <a:lnSpc>
                <a:spcPct val="150000"/>
              </a:lnSpc>
            </a:pPr>
            <a:r>
              <a:rPr lang="ja-JP" altLang="en-US" sz="1050"/>
              <a:t>　　　　　　碧南市民図書館中部分館にて個展を開催</a:t>
            </a:r>
            <a:endParaRPr lang="en-US" altLang="ja-JP" sz="1050" dirty="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B3FE8F90-971C-739D-87E5-B286CCEBC6C1}"/>
              </a:ext>
            </a:extLst>
          </p:cNvPr>
          <p:cNvSpPr/>
          <p:nvPr/>
        </p:nvSpPr>
        <p:spPr>
          <a:xfrm>
            <a:off x="446563" y="0"/>
            <a:ext cx="6666547" cy="911352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30111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19270" y="741939"/>
            <a:ext cx="1273773" cy="1699509"/>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12283" y="741939"/>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二村純生</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Futamura</a:t>
            </a:r>
            <a:r>
              <a:rPr lang="en-US" altLang="ja-JP" dirty="0">
                <a:latin typeface="Yu Mincho" panose="02020400000000000000" pitchFamily="18" charset="-128"/>
                <a:ea typeface="Yu Mincho" panose="02020400000000000000" pitchFamily="18" charset="-128"/>
              </a:rPr>
              <a:t> </a:t>
            </a:r>
            <a:r>
              <a:rPr lang="en-US" altLang="ja-JP" dirty="0" err="1">
                <a:latin typeface="Yu Mincho" panose="02020400000000000000" pitchFamily="18" charset="-128"/>
                <a:ea typeface="Yu Mincho" panose="02020400000000000000" pitchFamily="18" charset="-128"/>
              </a:rPr>
              <a:t>Sumio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24212" y="2884242"/>
            <a:ext cx="6059840" cy="6611362"/>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作品に対する思いなのですが、料理本を見て時間をかけて作った料理は、そつなく出来ているが、けっして美味しいとは言えない。作品もまた同じことが言えると思う。</a:t>
            </a:r>
          </a:p>
          <a:p>
            <a:pPr>
              <a:lnSpc>
                <a:spcPct val="150000"/>
              </a:lnSpc>
            </a:pPr>
            <a:r>
              <a:rPr lang="ja-JP" altLang="en-US" sz="1050"/>
              <a:t>先人の師、先輩から教わった技術を受け継ぎ忠実に制作した作品は、一見良くできていますが、</a:t>
            </a:r>
          </a:p>
          <a:p>
            <a:pPr>
              <a:lnSpc>
                <a:spcPct val="150000"/>
              </a:lnSpc>
            </a:pPr>
            <a:r>
              <a:rPr lang="ja-JP" altLang="en-US" sz="1050"/>
              <a:t>それだけの物に過ぎない気がしてなりません。</a:t>
            </a:r>
          </a:p>
          <a:p>
            <a:pPr>
              <a:lnSpc>
                <a:spcPct val="150000"/>
              </a:lnSpc>
            </a:pPr>
            <a:r>
              <a:rPr lang="ja-JP" altLang="en-US" sz="1050"/>
              <a:t>継承した技術と自分だけのオリジナルの技術、自分思いが混ざり合い制作された作品は、少々出来映え悪くても作品から個性を感じ興味をそそられると私は、思う。</a:t>
            </a:r>
          </a:p>
          <a:p>
            <a:pPr>
              <a:lnSpc>
                <a:spcPct val="150000"/>
              </a:lnSpc>
            </a:pPr>
            <a:r>
              <a:rPr lang="ja-JP" altLang="en-US" sz="1050"/>
              <a:t>自分だけの技術　思いが作品に最大限活かせるように日々製作をしている自分で有りたいと思う。</a:t>
            </a:r>
            <a:br>
              <a:rPr lang="en-US" altLang="ja-JP" sz="1050" dirty="0"/>
            </a:br>
            <a:br>
              <a:rPr lang="en-US" altLang="ja-JP" sz="1050" dirty="0"/>
            </a:br>
            <a:r>
              <a:rPr lang="ja-JP" altLang="en-US" sz="1050"/>
              <a:t>豊田小原和紙工芸作家</a:t>
            </a:r>
            <a:br>
              <a:rPr lang="en-US" altLang="ja-JP" sz="1050" dirty="0"/>
            </a:br>
            <a:r>
              <a:rPr lang="ja-JP" altLang="en-US" sz="1050"/>
              <a:t>豊田市在住</a:t>
            </a:r>
          </a:p>
          <a:p>
            <a:pPr>
              <a:lnSpc>
                <a:spcPct val="150000"/>
              </a:lnSpc>
            </a:pPr>
            <a:r>
              <a:rPr lang="ja-JP" altLang="en-US" sz="1050"/>
              <a:t>名古屋造形短期大学　プロダクトデザイン卒</a:t>
            </a:r>
            <a:endParaRPr lang="en-US" altLang="ja-JP" sz="1050" dirty="0"/>
          </a:p>
          <a:p>
            <a:pPr>
              <a:lnSpc>
                <a:spcPct val="150000"/>
              </a:lnSpc>
            </a:pPr>
            <a:endParaRPr lang="ja-JP" altLang="en-US" sz="1050"/>
          </a:p>
          <a:p>
            <a:pPr>
              <a:lnSpc>
                <a:spcPct val="150000"/>
              </a:lnSpc>
            </a:pPr>
            <a:r>
              <a:rPr lang="en-US" altLang="ja-JP" sz="1050" dirty="0"/>
              <a:t>1988</a:t>
            </a:r>
            <a:r>
              <a:rPr lang="ja-JP" altLang="en-US" sz="1050"/>
              <a:t>　　　　第５回東急ハンズ大賞　　入選</a:t>
            </a:r>
          </a:p>
          <a:p>
            <a:pPr>
              <a:lnSpc>
                <a:spcPct val="150000"/>
              </a:lnSpc>
            </a:pPr>
            <a:r>
              <a:rPr lang="en-US" altLang="ja-JP" sz="1050" dirty="0"/>
              <a:t>1991</a:t>
            </a:r>
            <a:r>
              <a:rPr lang="ja-JP" altLang="en-US" sz="1050"/>
              <a:t>　　　　名古屋造形短期大学</a:t>
            </a:r>
          </a:p>
          <a:p>
            <a:pPr>
              <a:lnSpc>
                <a:spcPct val="150000"/>
              </a:lnSpc>
            </a:pPr>
            <a:r>
              <a:rPr lang="ja-JP" altLang="en-US" sz="1050"/>
              <a:t>　　　　　 　インターメディア助手 勤務</a:t>
            </a:r>
          </a:p>
          <a:p>
            <a:pPr>
              <a:lnSpc>
                <a:spcPct val="150000"/>
              </a:lnSpc>
            </a:pPr>
            <a:r>
              <a:rPr lang="en-US" altLang="ja-JP" sz="1050" dirty="0"/>
              <a:t>1992</a:t>
            </a:r>
            <a:r>
              <a:rPr lang="ja-JP" altLang="en-US" sz="1050"/>
              <a:t>　　　　日展評議員 山内一生先生に師事</a:t>
            </a:r>
          </a:p>
          <a:p>
            <a:pPr>
              <a:lnSpc>
                <a:spcPct val="150000"/>
              </a:lnSpc>
            </a:pPr>
            <a:r>
              <a:rPr lang="en-US" altLang="ja-JP" sz="1050" dirty="0"/>
              <a:t>2005</a:t>
            </a:r>
            <a:r>
              <a:rPr lang="ja-JP" altLang="en-US" sz="1050"/>
              <a:t>　　　　第</a:t>
            </a:r>
            <a:r>
              <a:rPr lang="en-US" altLang="ja-JP" sz="1050" dirty="0"/>
              <a:t>37</a:t>
            </a:r>
            <a:r>
              <a:rPr lang="ja-JP" altLang="en-US" sz="1050"/>
              <a:t>回日展　　　　　　　初入選 </a:t>
            </a:r>
          </a:p>
          <a:p>
            <a:pPr>
              <a:lnSpc>
                <a:spcPct val="150000"/>
              </a:lnSpc>
            </a:pPr>
            <a:r>
              <a:rPr lang="en-US" altLang="ja-JP" sz="1050" dirty="0"/>
              <a:t>2010</a:t>
            </a:r>
            <a:r>
              <a:rPr lang="ja-JP" altLang="en-US" sz="1050"/>
              <a:t>　　　　碧南海浜水族館</a:t>
            </a:r>
            <a:r>
              <a:rPr lang="en-US" altLang="ja-JP" sz="1050" dirty="0"/>
              <a:t>『</a:t>
            </a:r>
            <a:r>
              <a:rPr lang="ja-JP" altLang="en-US" sz="1050"/>
              <a:t>漂う</a:t>
            </a:r>
            <a:r>
              <a:rPr lang="en-US" altLang="ja-JP" sz="1050" dirty="0"/>
              <a:t>』</a:t>
            </a:r>
            <a:r>
              <a:rPr lang="ja-JP" altLang="en-US" sz="1050"/>
              <a:t>寄贈</a:t>
            </a:r>
          </a:p>
          <a:p>
            <a:pPr>
              <a:lnSpc>
                <a:spcPct val="150000"/>
              </a:lnSpc>
            </a:pPr>
            <a:r>
              <a:rPr lang="en-US" altLang="ja-JP" sz="1050" dirty="0"/>
              <a:t>2012</a:t>
            </a:r>
            <a:r>
              <a:rPr lang="ja-JP" altLang="en-US" sz="1050"/>
              <a:t>　　　　第一学習社  古典教科書の表紙に作品掲載</a:t>
            </a:r>
          </a:p>
          <a:p>
            <a:pPr>
              <a:lnSpc>
                <a:spcPct val="150000"/>
              </a:lnSpc>
            </a:pPr>
            <a:r>
              <a:rPr lang="en-US" altLang="ja-JP" sz="1050" dirty="0"/>
              <a:t>2015    </a:t>
            </a:r>
            <a:r>
              <a:rPr lang="ja-JP" altLang="en-US" sz="1050"/>
              <a:t>　　　メイド・イン・愛知　工芸の架け橋</a:t>
            </a:r>
          </a:p>
          <a:p>
            <a:pPr>
              <a:lnSpc>
                <a:spcPct val="150000"/>
              </a:lnSpc>
            </a:pPr>
            <a:r>
              <a:rPr lang="ja-JP" altLang="en-US" sz="1050"/>
              <a:t>　　　　　　</a:t>
            </a:r>
            <a:r>
              <a:rPr lang="en-US" altLang="ja-JP" sz="1050" dirty="0"/>
              <a:t>『</a:t>
            </a:r>
            <a:r>
              <a:rPr lang="ja-JP" altLang="en-US" sz="1050"/>
              <a:t>古川美術館</a:t>
            </a:r>
            <a:r>
              <a:rPr lang="en-US" altLang="ja-JP" sz="1050" dirty="0"/>
              <a:t>』</a:t>
            </a:r>
          </a:p>
          <a:p>
            <a:pPr>
              <a:lnSpc>
                <a:spcPct val="150000"/>
              </a:lnSpc>
            </a:pPr>
            <a:r>
              <a:rPr lang="en-US" altLang="ja-JP" sz="1050" dirty="0"/>
              <a:t>2016    </a:t>
            </a:r>
            <a:r>
              <a:rPr lang="ja-JP" altLang="en-US" sz="1050"/>
              <a:t>　　　伊勢島サミット作品参加</a:t>
            </a:r>
          </a:p>
          <a:p>
            <a:pPr>
              <a:lnSpc>
                <a:spcPct val="150000"/>
              </a:lnSpc>
            </a:pPr>
            <a:r>
              <a:rPr lang="ja-JP" altLang="en-US" sz="1050"/>
              <a:t>　　　　　　</a:t>
            </a:r>
            <a:r>
              <a:rPr lang="en-US" altLang="ja-JP" sz="1050" dirty="0"/>
              <a:t>『</a:t>
            </a:r>
            <a:r>
              <a:rPr lang="ja-JP" altLang="en-US" sz="1050"/>
              <a:t>中部国際空港</a:t>
            </a:r>
            <a:r>
              <a:rPr lang="en-US" altLang="ja-JP" sz="1050" dirty="0"/>
              <a:t>』Press</a:t>
            </a:r>
            <a:r>
              <a:rPr lang="ja-JP" altLang="en-US" sz="1050"/>
              <a:t>ゲート作品展示</a:t>
            </a:r>
          </a:p>
          <a:p>
            <a:pPr>
              <a:lnSpc>
                <a:spcPct val="150000"/>
              </a:lnSpc>
            </a:pPr>
            <a:r>
              <a:rPr lang="en-US" altLang="ja-JP" sz="1050" dirty="0"/>
              <a:t>2020</a:t>
            </a:r>
            <a:r>
              <a:rPr lang="ja-JP" altLang="en-US" sz="1050"/>
              <a:t>　　　　愛知の工芸</a:t>
            </a:r>
            <a:r>
              <a:rPr lang="en-US" altLang="ja-JP" sz="1050" dirty="0"/>
              <a:t>2020</a:t>
            </a:r>
            <a:r>
              <a:rPr lang="ja-JP" altLang="en-US" sz="1050"/>
              <a:t>　古川美術館</a:t>
            </a:r>
            <a:br>
              <a:rPr lang="en-US" altLang="ja-JP" sz="1050" dirty="0"/>
            </a:b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9" name="正方形/長方形 8">
            <a:extLst>
              <a:ext uri="{FF2B5EF4-FFF2-40B4-BE49-F238E27FC236}">
                <a16:creationId xmlns:a16="http://schemas.microsoft.com/office/drawing/2014/main" id="{641D46BF-301C-DA42-4785-6136F8957503}"/>
              </a:ext>
            </a:extLst>
          </p:cNvPr>
          <p:cNvSpPr/>
          <p:nvPr/>
        </p:nvSpPr>
        <p:spPr>
          <a:xfrm>
            <a:off x="446563" y="0"/>
            <a:ext cx="6666547" cy="946404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898264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15962" y="844733"/>
            <a:ext cx="1443596" cy="1607560"/>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95541" y="844733"/>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加藤英治</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Katou</a:t>
            </a:r>
            <a:r>
              <a:rPr lang="en-US" altLang="ja-JP" dirty="0">
                <a:latin typeface="Yu Mincho" panose="02020400000000000000" pitchFamily="18" charset="-128"/>
                <a:ea typeface="Yu Mincho" panose="02020400000000000000" pitchFamily="18" charset="-128"/>
              </a:rPr>
              <a:t> </a:t>
            </a:r>
            <a:r>
              <a:rPr lang="en-US" altLang="ja-JP" dirty="0" err="1">
                <a:latin typeface="Yu Mincho" panose="02020400000000000000" pitchFamily="18" charset="-128"/>
                <a:ea typeface="Yu Mincho" panose="02020400000000000000" pitchFamily="18" charset="-128"/>
              </a:rPr>
              <a:t>Eiji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15962" y="2823348"/>
            <a:ext cx="6059840" cy="5157117"/>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無限の創造と可能性を秘めた思考の原泉は、永遠に湧き出る泉のように何かを生み出し</a:t>
            </a:r>
          </a:p>
          <a:p>
            <a:pPr>
              <a:lnSpc>
                <a:spcPct val="150000"/>
              </a:lnSpc>
            </a:pPr>
            <a:r>
              <a:rPr lang="ja-JP" altLang="en-US" sz="1050"/>
              <a:t>創り上げて行くのだろう。</a:t>
            </a:r>
            <a:br>
              <a:rPr lang="en-US" altLang="ja-JP" sz="1050" dirty="0"/>
            </a:br>
            <a:br>
              <a:rPr lang="en-US" altLang="ja-JP" sz="1050" dirty="0"/>
            </a:br>
            <a:r>
              <a:rPr lang="ja-JP" altLang="en-US" sz="1050"/>
              <a:t>豊田小原和紙工芸作家</a:t>
            </a:r>
          </a:p>
          <a:p>
            <a:pPr>
              <a:lnSpc>
                <a:spcPct val="150000"/>
              </a:lnSpc>
            </a:pPr>
            <a:r>
              <a:rPr lang="ja-JP" altLang="en-US" sz="1050"/>
              <a:t>豊田市在住</a:t>
            </a:r>
          </a:p>
          <a:p>
            <a:pPr>
              <a:lnSpc>
                <a:spcPct val="150000"/>
              </a:lnSpc>
            </a:pPr>
            <a:r>
              <a:rPr lang="ja-JP" altLang="en-US" sz="1050"/>
              <a:t>山内一生先生に師事紙漉きを始める</a:t>
            </a:r>
          </a:p>
          <a:p>
            <a:pPr>
              <a:lnSpc>
                <a:spcPct val="150000"/>
              </a:lnSpc>
            </a:pPr>
            <a:r>
              <a:rPr lang="ja-JP" altLang="en-US" sz="1050"/>
              <a:t>　　　　　　　　</a:t>
            </a:r>
          </a:p>
          <a:p>
            <a:pPr>
              <a:lnSpc>
                <a:spcPct val="150000"/>
              </a:lnSpc>
            </a:pPr>
            <a:r>
              <a:rPr lang="en-US" altLang="ja-JP" sz="1050" dirty="0"/>
              <a:t>2001</a:t>
            </a:r>
            <a:r>
              <a:rPr lang="ja-JP" altLang="en-US" sz="1050"/>
              <a:t>　　　　第</a:t>
            </a:r>
            <a:r>
              <a:rPr lang="en-US" altLang="ja-JP" sz="1050" dirty="0"/>
              <a:t>11</a:t>
            </a:r>
            <a:r>
              <a:rPr lang="ja-JP" altLang="en-US" sz="1050"/>
              <a:t>回　日工会展　　　初入選</a:t>
            </a:r>
          </a:p>
          <a:p>
            <a:pPr>
              <a:lnSpc>
                <a:spcPct val="150000"/>
              </a:lnSpc>
            </a:pPr>
            <a:r>
              <a:rPr lang="en-US" altLang="ja-JP" sz="1050" dirty="0"/>
              <a:t>2002</a:t>
            </a:r>
            <a:r>
              <a:rPr lang="ja-JP" altLang="en-US" sz="1050"/>
              <a:t>　　　　第</a:t>
            </a:r>
            <a:r>
              <a:rPr lang="en-US" altLang="ja-JP" sz="1050" dirty="0"/>
              <a:t>12</a:t>
            </a:r>
            <a:r>
              <a:rPr lang="ja-JP" altLang="en-US" sz="1050"/>
              <a:t>回　日工会展　　　新人賞受賞</a:t>
            </a:r>
          </a:p>
          <a:p>
            <a:pPr>
              <a:lnSpc>
                <a:spcPct val="150000"/>
              </a:lnSpc>
            </a:pPr>
            <a:r>
              <a:rPr lang="ja-JP" altLang="en-US" sz="1050"/>
              <a:t>　　　　　　第</a:t>
            </a:r>
            <a:r>
              <a:rPr lang="en-US" altLang="ja-JP" sz="1050" dirty="0"/>
              <a:t>34</a:t>
            </a:r>
            <a:r>
              <a:rPr lang="ja-JP" altLang="en-US" sz="1050"/>
              <a:t>回　日展　　　　　初入選</a:t>
            </a:r>
          </a:p>
          <a:p>
            <a:pPr>
              <a:lnSpc>
                <a:spcPct val="150000"/>
              </a:lnSpc>
            </a:pPr>
            <a:r>
              <a:rPr lang="en-US" altLang="ja-JP" sz="1050" dirty="0"/>
              <a:t>2003</a:t>
            </a:r>
            <a:r>
              <a:rPr lang="ja-JP" altLang="en-US" sz="1050"/>
              <a:t>　　　　第</a:t>
            </a:r>
            <a:r>
              <a:rPr lang="en-US" altLang="ja-JP" sz="1050" dirty="0"/>
              <a:t>41</a:t>
            </a:r>
            <a:r>
              <a:rPr lang="ja-JP" altLang="en-US" sz="1050"/>
              <a:t>回　豊田市民美術展</a:t>
            </a:r>
          </a:p>
          <a:p>
            <a:pPr>
              <a:lnSpc>
                <a:spcPct val="150000"/>
              </a:lnSpc>
            </a:pPr>
            <a:r>
              <a:rPr lang="ja-JP" altLang="en-US" sz="1050"/>
              <a:t>　　　　  　　　　   　　　　　　　　豊田市議会議長賞受賞</a:t>
            </a:r>
          </a:p>
          <a:p>
            <a:pPr>
              <a:lnSpc>
                <a:spcPct val="150000"/>
              </a:lnSpc>
            </a:pPr>
            <a:r>
              <a:rPr lang="en-US" altLang="ja-JP" sz="1050" dirty="0"/>
              <a:t>2005</a:t>
            </a:r>
            <a:r>
              <a:rPr lang="ja-JP" altLang="en-US" sz="1050"/>
              <a:t>　　　　第</a:t>
            </a:r>
            <a:r>
              <a:rPr lang="en-US" altLang="ja-JP" sz="1050" dirty="0"/>
              <a:t>15</a:t>
            </a:r>
            <a:r>
              <a:rPr lang="ja-JP" altLang="en-US" sz="1050"/>
              <a:t>回　日工会展　　　奨励賞受賞　</a:t>
            </a:r>
          </a:p>
          <a:p>
            <a:pPr>
              <a:lnSpc>
                <a:spcPct val="150000"/>
              </a:lnSpc>
            </a:pPr>
            <a:r>
              <a:rPr lang="en-US" altLang="ja-JP" sz="1050" dirty="0"/>
              <a:t>2007</a:t>
            </a:r>
            <a:r>
              <a:rPr lang="ja-JP" altLang="en-US" sz="1050"/>
              <a:t>　　　　第</a:t>
            </a:r>
            <a:r>
              <a:rPr lang="en-US" altLang="ja-JP" sz="1050" dirty="0"/>
              <a:t>11</a:t>
            </a:r>
            <a:r>
              <a:rPr lang="ja-JP" altLang="en-US" sz="1050"/>
              <a:t>回　波光会展　　　中日賞受賞</a:t>
            </a:r>
          </a:p>
          <a:p>
            <a:pPr>
              <a:lnSpc>
                <a:spcPct val="150000"/>
              </a:lnSpc>
            </a:pPr>
            <a:r>
              <a:rPr lang="en-US" altLang="ja-JP" sz="1050" dirty="0"/>
              <a:t>2008</a:t>
            </a:r>
            <a:r>
              <a:rPr lang="ja-JP" altLang="en-US" sz="1050"/>
              <a:t>　　　　第</a:t>
            </a:r>
            <a:r>
              <a:rPr lang="en-US" altLang="ja-JP" sz="1050" dirty="0"/>
              <a:t>12</a:t>
            </a:r>
            <a:r>
              <a:rPr lang="ja-JP" altLang="en-US" sz="1050"/>
              <a:t>回　波光会展　　　東海テレビ賞受賞</a:t>
            </a:r>
          </a:p>
          <a:p>
            <a:pPr>
              <a:lnSpc>
                <a:spcPct val="150000"/>
              </a:lnSpc>
            </a:pPr>
            <a:r>
              <a:rPr lang="ja-JP" altLang="en-US" sz="1050"/>
              <a:t>　　　　   　</a:t>
            </a:r>
            <a:r>
              <a:rPr lang="en-US" altLang="ja-JP" sz="1050" dirty="0"/>
              <a:t>  </a:t>
            </a:r>
            <a:r>
              <a:rPr lang="ja-JP" altLang="en-US" sz="1050"/>
              <a:t>第</a:t>
            </a:r>
            <a:r>
              <a:rPr lang="en-US" altLang="ja-JP" sz="1050" dirty="0"/>
              <a:t>40</a:t>
            </a:r>
            <a:r>
              <a:rPr lang="ja-JP" altLang="en-US" sz="1050"/>
              <a:t>回　日展東海展　　中日賞受賞</a:t>
            </a:r>
          </a:p>
          <a:p>
            <a:pPr>
              <a:lnSpc>
                <a:spcPct val="150000"/>
              </a:lnSpc>
            </a:pPr>
            <a:r>
              <a:rPr lang="en-US" altLang="ja-JP" sz="1050" dirty="0"/>
              <a:t>2018 </a:t>
            </a:r>
            <a:r>
              <a:rPr lang="ja-JP" altLang="en-US" sz="1050"/>
              <a:t>　　　</a:t>
            </a:r>
            <a:r>
              <a:rPr lang="en-US" altLang="ja-JP" sz="1050" dirty="0"/>
              <a:t>   </a:t>
            </a:r>
            <a:r>
              <a:rPr lang="ja-JP" altLang="en-US" sz="1050"/>
              <a:t>第</a:t>
            </a:r>
            <a:r>
              <a:rPr lang="en-US" altLang="ja-JP" sz="1050" dirty="0"/>
              <a:t>28</a:t>
            </a:r>
            <a:r>
              <a:rPr lang="ja-JP" altLang="en-US" sz="1050"/>
              <a:t>回　日工会展　　　日工会賞受賞　</a:t>
            </a:r>
          </a:p>
          <a:p>
            <a:pPr>
              <a:lnSpc>
                <a:spcPct val="150000"/>
              </a:lnSpc>
            </a:pPr>
            <a:r>
              <a:rPr lang="en-US" altLang="ja-JP" sz="1050" dirty="0"/>
              <a:t>2019 </a:t>
            </a:r>
            <a:r>
              <a:rPr lang="ja-JP" altLang="en-US" sz="1050"/>
              <a:t>　　　</a:t>
            </a:r>
            <a:r>
              <a:rPr lang="en-US" altLang="ja-JP" sz="1050" dirty="0"/>
              <a:t>   </a:t>
            </a:r>
            <a:r>
              <a:rPr lang="ja-JP" altLang="en-US" sz="1050"/>
              <a:t>第</a:t>
            </a:r>
            <a:r>
              <a:rPr lang="en-US" altLang="ja-JP" sz="1050" dirty="0"/>
              <a:t>11</a:t>
            </a:r>
            <a:r>
              <a:rPr lang="ja-JP" altLang="en-US" sz="1050"/>
              <a:t>回　</a:t>
            </a:r>
            <a:r>
              <a:rPr lang="en-US" altLang="ja-JP" sz="1050" dirty="0"/>
              <a:t> HEKINAN</a:t>
            </a:r>
            <a:r>
              <a:rPr lang="ja-JP" altLang="en-US" sz="1050"/>
              <a:t>からそれぞれのスピリッツ展　初出品　以降毎年出品</a:t>
            </a:r>
          </a:p>
          <a:p>
            <a:pPr>
              <a:lnSpc>
                <a:spcPct val="150000"/>
              </a:lnSpc>
            </a:pP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35152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596710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90881" y="861759"/>
            <a:ext cx="1261158"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41781" y="861759"/>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市古真理</a:t>
            </a:r>
            <a:br>
              <a:rPr lang="en-US" altLang="ja-JP" sz="2400" dirty="0">
                <a:latin typeface="Yu Mincho" panose="02020400000000000000" pitchFamily="18" charset="-128"/>
                <a:ea typeface="Yu Mincho" panose="02020400000000000000" pitchFamily="18" charset="-128"/>
              </a:rPr>
            </a:br>
            <a:r>
              <a:rPr lang="en-US" altLang="ja-JP" dirty="0" err="1">
                <a:latin typeface="Yu Mincho" panose="02020400000000000000" pitchFamily="18" charset="-128"/>
                <a:ea typeface="Yu Mincho" panose="02020400000000000000" pitchFamily="18" charset="-128"/>
              </a:rPr>
              <a:t>Ichigo</a:t>
            </a:r>
            <a:r>
              <a:rPr lang="en-US" altLang="ja-JP" dirty="0">
                <a:latin typeface="Yu Mincho" panose="02020400000000000000" pitchFamily="18" charset="-128"/>
                <a:ea typeface="Yu Mincho" panose="02020400000000000000" pitchFamily="18" charset="-128"/>
              </a:rPr>
              <a:t> Mari</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90881" y="2846051"/>
            <a:ext cx="6059840" cy="5157117"/>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人として粗末に扱われる事が多く、長かった気がする。外でも、家でも。</a:t>
            </a:r>
          </a:p>
          <a:p>
            <a:pPr>
              <a:lnSpc>
                <a:spcPct val="150000"/>
              </a:lnSpc>
            </a:pPr>
            <a:r>
              <a:rPr lang="ja-JP" altLang="en-US" sz="1050"/>
              <a:t>そんな時に自分を支えていたのが「絵を描く」という事だった。</a:t>
            </a:r>
          </a:p>
          <a:p>
            <a:pPr>
              <a:lnSpc>
                <a:spcPct val="150000"/>
              </a:lnSpc>
            </a:pPr>
            <a:r>
              <a:rPr lang="ja-JP" altLang="en-US" sz="1050"/>
              <a:t>能の世界をペン画で表現し始めていた時が、何とか生きている状態だった。</a:t>
            </a:r>
          </a:p>
          <a:p>
            <a:pPr>
              <a:lnSpc>
                <a:spcPct val="150000"/>
              </a:lnSpc>
            </a:pPr>
            <a:r>
              <a:rPr lang="ja-JP" altLang="en-US" sz="1050"/>
              <a:t>更に今、絵の表現がまだ未熟で、過去の自分と共に足枷になっている事に気付いてしまった。</a:t>
            </a:r>
          </a:p>
          <a:p>
            <a:pPr>
              <a:lnSpc>
                <a:spcPct val="150000"/>
              </a:lnSpc>
            </a:pPr>
            <a:r>
              <a:rPr lang="ja-JP" altLang="en-US" sz="1050"/>
              <a:t>心と表現の“足枷”をここで外して行きたいと強く願う。</a:t>
            </a:r>
            <a:br>
              <a:rPr lang="en-US" altLang="ja-JP" sz="1050" dirty="0"/>
            </a:br>
            <a:br>
              <a:rPr lang="en-US" altLang="ja-JP" sz="1050" dirty="0"/>
            </a:br>
            <a:r>
              <a:rPr lang="ja-JP" altLang="en-US" sz="1050"/>
              <a:t>碧南市在住</a:t>
            </a:r>
            <a:br>
              <a:rPr lang="en-US" altLang="ja-JP" sz="1050" dirty="0"/>
            </a:br>
            <a:r>
              <a:rPr lang="ja-JP" altLang="en-US" sz="1050"/>
              <a:t>名古屋デザイン専門学校 高等科卒業</a:t>
            </a:r>
          </a:p>
          <a:p>
            <a:pPr>
              <a:lnSpc>
                <a:spcPct val="150000"/>
              </a:lnSpc>
            </a:pPr>
            <a:endParaRPr lang="ja-JP" altLang="en-US" sz="1050"/>
          </a:p>
          <a:p>
            <a:pPr>
              <a:lnSpc>
                <a:spcPct val="150000"/>
              </a:lnSpc>
            </a:pPr>
            <a:r>
              <a:rPr lang="ja-JP" altLang="en-US" sz="1050"/>
              <a:t>個　展</a:t>
            </a:r>
          </a:p>
          <a:p>
            <a:pPr>
              <a:lnSpc>
                <a:spcPct val="150000"/>
              </a:lnSpc>
            </a:pPr>
            <a:r>
              <a:rPr lang="en-US" altLang="ja-JP" sz="1050" dirty="0"/>
              <a:t>1990</a:t>
            </a:r>
            <a:r>
              <a:rPr lang="ja-JP" altLang="en-US" sz="1050"/>
              <a:t>　　　　碧南市内のギャラリーで個展を開始</a:t>
            </a:r>
          </a:p>
          <a:p>
            <a:pPr>
              <a:lnSpc>
                <a:spcPct val="150000"/>
              </a:lnSpc>
            </a:pPr>
            <a:r>
              <a:rPr lang="en-US" altLang="ja-JP" sz="1050" dirty="0"/>
              <a:t>1995	  </a:t>
            </a:r>
            <a:r>
              <a:rPr lang="ja-JP" altLang="en-US" sz="1050"/>
              <a:t>　　「ペン画」に転身</a:t>
            </a:r>
          </a:p>
          <a:p>
            <a:pPr>
              <a:lnSpc>
                <a:spcPct val="150000"/>
              </a:lnSpc>
            </a:pPr>
            <a:endParaRPr lang="ja-JP" altLang="en-US" sz="1050"/>
          </a:p>
          <a:p>
            <a:pPr>
              <a:lnSpc>
                <a:spcPct val="150000"/>
              </a:lnSpc>
            </a:pPr>
            <a:r>
              <a:rPr lang="ja-JP" altLang="en-US" sz="1050"/>
              <a:t>グループ展</a:t>
            </a:r>
          </a:p>
          <a:p>
            <a:pPr>
              <a:lnSpc>
                <a:spcPct val="150000"/>
              </a:lnSpc>
            </a:pPr>
            <a:r>
              <a:rPr lang="en-US" altLang="ja-JP" sz="1050" dirty="0"/>
              <a:t>2000〜02</a:t>
            </a:r>
            <a:r>
              <a:rPr lang="ja-JP" altLang="en-US" sz="1050"/>
              <a:t>　　楽画会展　　　　　　　　　　　　名古屋市民ギャラリー</a:t>
            </a:r>
          </a:p>
          <a:p>
            <a:pPr>
              <a:lnSpc>
                <a:spcPct val="150000"/>
              </a:lnSpc>
            </a:pPr>
            <a:r>
              <a:rPr lang="en-US" altLang="ja-JP" sz="1050" dirty="0"/>
              <a:t>2012</a:t>
            </a:r>
            <a:r>
              <a:rPr lang="ja-JP" altLang="en-US" sz="1050"/>
              <a:t>　　　　</a:t>
            </a:r>
            <a:r>
              <a:rPr lang="en-US" altLang="ja-JP" sz="1050" dirty="0"/>
              <a:t> HEKINAN</a:t>
            </a:r>
            <a:r>
              <a:rPr lang="ja-JP" altLang="en-US" sz="1050"/>
              <a:t>からそれぞれのスピリッツ展初出品　以降毎年出品</a:t>
            </a:r>
          </a:p>
          <a:p>
            <a:pPr>
              <a:lnSpc>
                <a:spcPct val="150000"/>
              </a:lnSpc>
            </a:pPr>
            <a:r>
              <a:rPr lang="en-US" altLang="ja-JP" sz="1050" dirty="0"/>
              <a:t>2020</a:t>
            </a:r>
            <a:r>
              <a:rPr lang="ja-JP" altLang="en-US" sz="1050"/>
              <a:t>　　　　碧南市藤井達吉現代美術館にて　　漫画・イラスト講座ワークショップ</a:t>
            </a:r>
            <a:endParaRPr lang="en-US" altLang="ja-JP" sz="1050" dirty="0"/>
          </a:p>
          <a:p>
            <a:pPr>
              <a:lnSpc>
                <a:spcPct val="150000"/>
              </a:lnSpc>
            </a:pPr>
            <a:br>
              <a:rPr lang="en-US" altLang="ja-JP" sz="1050" dirty="0"/>
            </a:br>
            <a:br>
              <a:rPr lang="en-US" altLang="ja-JP" sz="1050" dirty="0"/>
            </a:b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835152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1004985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49877" y="878785"/>
            <a:ext cx="1198380" cy="1598562"/>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689890"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竹田明史</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Takeda Akihito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49877" y="2888131"/>
            <a:ext cx="6059840" cy="4429995"/>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舞踏家　大野一雄に魅せられてから手をモチーフに制作しています。</a:t>
            </a:r>
          </a:p>
          <a:p>
            <a:pPr>
              <a:lnSpc>
                <a:spcPct val="150000"/>
              </a:lnSpc>
            </a:pPr>
            <a:r>
              <a:rPr lang="ja-JP" altLang="en-US" sz="1050"/>
              <a:t>精神的に未熟だった僕は様々な人の出会いによって変わることができました。</a:t>
            </a:r>
          </a:p>
          <a:p>
            <a:pPr>
              <a:lnSpc>
                <a:spcPct val="150000"/>
              </a:lnSpc>
            </a:pPr>
            <a:r>
              <a:rPr lang="ja-JP" altLang="en-US" sz="1050"/>
              <a:t>今回のテーマ「精神」に決まった時、その精神的成長を表現しようと思いました。</a:t>
            </a:r>
          </a:p>
          <a:p>
            <a:pPr>
              <a:lnSpc>
                <a:spcPct val="150000"/>
              </a:lnSpc>
            </a:pPr>
            <a:r>
              <a:rPr lang="ja-JP" altLang="en-US" sz="1050"/>
              <a:t>どう表そうと考えたときに、手の形が神経細胞のニューロンの形と似ているなと思いつきました。</a:t>
            </a:r>
          </a:p>
          <a:p>
            <a:pPr>
              <a:lnSpc>
                <a:spcPct val="150000"/>
              </a:lnSpc>
            </a:pPr>
            <a:r>
              <a:rPr lang="ja-JP" altLang="en-US" sz="1050"/>
              <a:t>ニューロン同士が出合い、シナプスの可塑性によって人は変化する。</a:t>
            </a:r>
          </a:p>
          <a:p>
            <a:pPr>
              <a:lnSpc>
                <a:spcPct val="150000"/>
              </a:lnSpc>
            </a:pPr>
            <a:r>
              <a:rPr lang="ja-JP" altLang="en-US" sz="1050"/>
              <a:t>それは人との出会いによって成長し、さらに繋がりまた出会う様そのものです。</a:t>
            </a:r>
          </a:p>
          <a:p>
            <a:pPr>
              <a:lnSpc>
                <a:spcPct val="150000"/>
              </a:lnSpc>
            </a:pPr>
            <a:r>
              <a:rPr lang="ja-JP" altLang="en-US" sz="1050"/>
              <a:t>そのような出会いと成長を動画の中で感じていただけましたら幸いです。　</a:t>
            </a:r>
            <a:br>
              <a:rPr lang="en-US" altLang="ja-JP" sz="1050" dirty="0"/>
            </a:br>
            <a:br>
              <a:rPr lang="en-US" altLang="ja-JP" sz="1050" dirty="0"/>
            </a:br>
            <a:r>
              <a:rPr lang="ja-JP" altLang="en-US" sz="1050"/>
              <a:t>　　　　　　　</a:t>
            </a:r>
            <a:br>
              <a:rPr lang="en-US" altLang="ja-JP" sz="1050" dirty="0"/>
            </a:br>
            <a:r>
              <a:rPr lang="ja-JP" altLang="en-US" sz="1050"/>
              <a:t>碧南市在住</a:t>
            </a:r>
            <a:br>
              <a:rPr lang="en-US" altLang="ja-JP" sz="1050" dirty="0"/>
            </a:br>
            <a:r>
              <a:rPr lang="ja-JP" altLang="en-US" sz="1050"/>
              <a:t>名古屋学芸大学メディア造形学部映像メディア学科卒</a:t>
            </a:r>
          </a:p>
          <a:p>
            <a:pPr>
              <a:lnSpc>
                <a:spcPct val="150000"/>
              </a:lnSpc>
            </a:pPr>
            <a:endParaRPr lang="ja-JP" altLang="en-US" sz="1050"/>
          </a:p>
          <a:p>
            <a:pPr>
              <a:lnSpc>
                <a:spcPct val="150000"/>
              </a:lnSpc>
            </a:pPr>
            <a:r>
              <a:rPr lang="en-US" altLang="ja-JP" sz="1050" dirty="0"/>
              <a:t>2017</a:t>
            </a:r>
            <a:r>
              <a:rPr lang="ja-JP" altLang="en-US" sz="1050"/>
              <a:t>　　</a:t>
            </a:r>
            <a:r>
              <a:rPr lang="en-US" altLang="ja-JP" sz="1050" dirty="0"/>
              <a:t> HEKINAN</a:t>
            </a:r>
            <a:r>
              <a:rPr lang="ja-JP" altLang="en-US" sz="1050"/>
              <a:t>からそれぞれのスピリッツ展初出展　以降毎年出品</a:t>
            </a:r>
          </a:p>
          <a:p>
            <a:pPr>
              <a:lnSpc>
                <a:spcPct val="150000"/>
              </a:lnSpc>
            </a:pPr>
            <a:r>
              <a:rPr lang="en-US" altLang="ja-JP" sz="1050" dirty="0"/>
              <a:t>2019</a:t>
            </a:r>
            <a:r>
              <a:rPr lang="ja-JP" altLang="en-US" sz="1050"/>
              <a:t>　　とよたビデオコンテスト 審査委員特別賞 　　</a:t>
            </a:r>
            <a:br>
              <a:rPr lang="en-US" altLang="ja-JP" sz="1050" dirty="0"/>
            </a:br>
            <a:br>
              <a:rPr lang="en-US" altLang="ja-JP" sz="1050" dirty="0"/>
            </a:b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79337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557018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851851" y="878785"/>
            <a:ext cx="1194431" cy="1598562"/>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688903" y="883511"/>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竹田美栄子</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Takeda Mieko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849877" y="2888131"/>
            <a:ext cx="6059840" cy="4187621"/>
          </a:xfrm>
          <a:prstGeom prst="rect">
            <a:avLst/>
          </a:prstGeom>
          <a:noFill/>
        </p:spPr>
        <p:txBody>
          <a:bodyPr wrap="square">
            <a:spAutoFit/>
          </a:bodyPr>
          <a:lstStyle/>
          <a:p>
            <a:pPr>
              <a:lnSpc>
                <a:spcPct val="150000"/>
              </a:lnSpc>
            </a:pPr>
            <a:r>
              <a:rPr lang="ja-JP" altLang="en-US" sz="1050"/>
              <a:t>＜作家からのメッセージ＞</a:t>
            </a:r>
            <a:endParaRPr lang="en-US" altLang="ja-JP" sz="1050" dirty="0"/>
          </a:p>
          <a:p>
            <a:pPr>
              <a:lnSpc>
                <a:spcPct val="150000"/>
              </a:lnSpc>
            </a:pPr>
            <a:r>
              <a:rPr lang="ja-JP" altLang="en-US" sz="1050"/>
              <a:t>息とし生けるものの苦しみが、無くなりますように（祈）</a:t>
            </a:r>
            <a:br>
              <a:rPr lang="en-US" altLang="ja-JP" sz="1050" dirty="0"/>
            </a:br>
            <a:r>
              <a:rPr lang="ja-JP" altLang="en-US" sz="1050"/>
              <a:t>　　　　　</a:t>
            </a:r>
            <a:br>
              <a:rPr lang="en-US" altLang="ja-JP" sz="1050" dirty="0"/>
            </a:br>
            <a:r>
              <a:rPr lang="ja-JP" altLang="en-US" sz="1050"/>
              <a:t>碧南市在住</a:t>
            </a:r>
            <a:endParaRPr lang="en-US" altLang="ja-JP" sz="1050" dirty="0"/>
          </a:p>
          <a:p>
            <a:pPr>
              <a:lnSpc>
                <a:spcPct val="150000"/>
              </a:lnSpc>
            </a:pPr>
            <a:r>
              <a:rPr lang="ja-JP" altLang="en-US" sz="1050"/>
              <a:t>名古屋造形芸術短期大学 </a:t>
            </a:r>
          </a:p>
          <a:p>
            <a:pPr>
              <a:lnSpc>
                <a:spcPct val="150000"/>
              </a:lnSpc>
            </a:pPr>
            <a:r>
              <a:rPr lang="ja-JP" altLang="en-US" sz="1050"/>
              <a:t>日本画専攻科卒業</a:t>
            </a:r>
            <a:br>
              <a:rPr lang="en-US" altLang="ja-JP" sz="1050" dirty="0"/>
            </a:br>
            <a:br>
              <a:rPr lang="en-US" altLang="ja-JP" sz="1050" dirty="0"/>
            </a:br>
            <a:endParaRPr lang="ja-JP" altLang="en-US" sz="1050"/>
          </a:p>
          <a:p>
            <a:pPr>
              <a:lnSpc>
                <a:spcPct val="150000"/>
              </a:lnSpc>
            </a:pPr>
            <a:r>
              <a:rPr lang="en-US" altLang="ja-JP" sz="1050" dirty="0"/>
              <a:t>1985</a:t>
            </a:r>
            <a:r>
              <a:rPr lang="ja-JP" altLang="en-US" sz="1050"/>
              <a:t>　　　日本画府　日府展出品</a:t>
            </a:r>
          </a:p>
          <a:p>
            <a:pPr>
              <a:lnSpc>
                <a:spcPct val="150000"/>
              </a:lnSpc>
            </a:pPr>
            <a:r>
              <a:rPr lang="en-US" altLang="ja-JP" sz="1050" dirty="0"/>
              <a:t>1986</a:t>
            </a:r>
            <a:r>
              <a:rPr lang="ja-JP" altLang="en-US" sz="1050"/>
              <a:t>　　　日本画府　日府展出品</a:t>
            </a:r>
          </a:p>
          <a:p>
            <a:pPr>
              <a:lnSpc>
                <a:spcPct val="150000"/>
              </a:lnSpc>
            </a:pPr>
            <a:r>
              <a:rPr lang="ja-JP" altLang="en-US" sz="1050"/>
              <a:t>　　　　　京都仏像彫刻研究所にて截金技術を学ぶ</a:t>
            </a:r>
          </a:p>
          <a:p>
            <a:pPr>
              <a:lnSpc>
                <a:spcPct val="150000"/>
              </a:lnSpc>
            </a:pPr>
            <a:r>
              <a:rPr lang="en-US" altLang="ja-JP" sz="1050" dirty="0"/>
              <a:t>2007</a:t>
            </a:r>
            <a:r>
              <a:rPr lang="ja-JP" altLang="en-US" sz="1050"/>
              <a:t>　　　名古屋ノリタケの森ギャラリーにて</a:t>
            </a:r>
          </a:p>
          <a:p>
            <a:pPr>
              <a:lnSpc>
                <a:spcPct val="150000"/>
              </a:lnSpc>
            </a:pPr>
            <a:r>
              <a:rPr lang="ja-JP" altLang="en-US" sz="1050"/>
              <a:t>　　        　  和紙によるワークショップ</a:t>
            </a:r>
          </a:p>
          <a:p>
            <a:pPr>
              <a:lnSpc>
                <a:spcPct val="150000"/>
              </a:lnSpc>
            </a:pPr>
            <a:r>
              <a:rPr lang="en-US" altLang="ja-JP" sz="1050" dirty="0"/>
              <a:t>2012</a:t>
            </a:r>
            <a:r>
              <a:rPr lang="ja-JP" altLang="en-US" sz="1050"/>
              <a:t>　　　それぞれのスピリッツ展 初出展　以降毎年</a:t>
            </a:r>
            <a:br>
              <a:rPr lang="en-US" altLang="ja-JP" sz="1050" dirty="0"/>
            </a:br>
            <a:br>
              <a:rPr lang="en-US" altLang="ja-JP" sz="1050" dirty="0"/>
            </a:b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0"/>
            <a:ext cx="6666547" cy="79337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4079368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9927B02-84DC-4D78-7F61-A89152747B5B}"/>
              </a:ext>
            </a:extLst>
          </p:cNvPr>
          <p:cNvPicPr>
            <a:picLocks noChangeAspect="1"/>
          </p:cNvPicPr>
          <p:nvPr/>
        </p:nvPicPr>
        <p:blipFill>
          <a:blip r:embed="rId2"/>
          <a:srcRect/>
          <a:stretch/>
        </p:blipFill>
        <p:spPr>
          <a:xfrm>
            <a:off x="902069" y="878785"/>
            <a:ext cx="1236197" cy="1590534"/>
          </a:xfrm>
          <a:prstGeom prst="rect">
            <a:avLst/>
          </a:prstGeom>
        </p:spPr>
      </p:pic>
      <p:sp>
        <p:nvSpPr>
          <p:cNvPr id="6" name="テキスト ボックス 5">
            <a:extLst>
              <a:ext uri="{FF2B5EF4-FFF2-40B4-BE49-F238E27FC236}">
                <a16:creationId xmlns:a16="http://schemas.microsoft.com/office/drawing/2014/main" id="{8844BAA7-EE71-E40F-8813-67139A3CD88C}"/>
              </a:ext>
            </a:extLst>
          </p:cNvPr>
          <p:cNvSpPr txBox="1"/>
          <p:nvPr/>
        </p:nvSpPr>
        <p:spPr>
          <a:xfrm>
            <a:off x="2734895" y="878785"/>
            <a:ext cx="3781586" cy="800219"/>
          </a:xfrm>
          <a:prstGeom prst="rect">
            <a:avLst/>
          </a:prstGeom>
          <a:noFill/>
        </p:spPr>
        <p:txBody>
          <a:bodyPr wrap="square">
            <a:spAutoFit/>
          </a:bodyPr>
          <a:lstStyle/>
          <a:p>
            <a:r>
              <a:rPr lang="ja-JP" altLang="en-US" sz="2800" b="1">
                <a:latin typeface="Yu Mincho Demibold" panose="02020400000000000000" pitchFamily="18" charset="-128"/>
                <a:ea typeface="Yu Mincho Demibold" panose="02020400000000000000" pitchFamily="18" charset="-128"/>
              </a:rPr>
              <a:t>堀井倫子</a:t>
            </a:r>
            <a:br>
              <a:rPr lang="en-US" altLang="ja-JP" sz="2400" dirty="0">
                <a:latin typeface="Yu Mincho" panose="02020400000000000000" pitchFamily="18" charset="-128"/>
                <a:ea typeface="Yu Mincho" panose="02020400000000000000" pitchFamily="18" charset="-128"/>
              </a:rPr>
            </a:br>
            <a:r>
              <a:rPr lang="en-US" altLang="ja-JP" dirty="0">
                <a:latin typeface="Yu Mincho" panose="02020400000000000000" pitchFamily="18" charset="-128"/>
                <a:ea typeface="Yu Mincho" panose="02020400000000000000" pitchFamily="18" charset="-128"/>
              </a:rPr>
              <a:t>Horii</a:t>
            </a:r>
            <a:r>
              <a:rPr lang="ja-JP" altLang="en-US">
                <a:latin typeface="Yu Mincho" panose="02020400000000000000" pitchFamily="18" charset="-128"/>
                <a:ea typeface="Yu Mincho" panose="02020400000000000000" pitchFamily="18" charset="-128"/>
              </a:rPr>
              <a:t> </a:t>
            </a:r>
            <a:r>
              <a:rPr lang="en-US" altLang="ja-JP" dirty="0">
                <a:latin typeface="Yu Mincho" panose="02020400000000000000" pitchFamily="18" charset="-128"/>
                <a:ea typeface="Yu Mincho" panose="02020400000000000000" pitchFamily="18" charset="-128"/>
              </a:rPr>
              <a:t>Michiko</a:t>
            </a:r>
            <a:endParaRPr lang="ja-JP" altLang="en-US">
              <a:latin typeface="Yu Mincho" panose="02020400000000000000" pitchFamily="18" charset="-128"/>
              <a:ea typeface="Yu Mincho" panose="02020400000000000000" pitchFamily="18" charset="-128"/>
            </a:endParaRPr>
          </a:p>
        </p:txBody>
      </p:sp>
      <p:sp>
        <p:nvSpPr>
          <p:cNvPr id="8" name="テキスト ボックス 7">
            <a:extLst>
              <a:ext uri="{FF2B5EF4-FFF2-40B4-BE49-F238E27FC236}">
                <a16:creationId xmlns:a16="http://schemas.microsoft.com/office/drawing/2014/main" id="{BED30138-96D7-05E2-73B6-2345DEE25279}"/>
              </a:ext>
            </a:extLst>
          </p:cNvPr>
          <p:cNvSpPr txBox="1"/>
          <p:nvPr/>
        </p:nvSpPr>
        <p:spPr>
          <a:xfrm>
            <a:off x="902069" y="2880103"/>
            <a:ext cx="6059840" cy="6126614"/>
          </a:xfrm>
          <a:prstGeom prst="rect">
            <a:avLst/>
          </a:prstGeom>
          <a:noFill/>
        </p:spPr>
        <p:txBody>
          <a:bodyPr wrap="square">
            <a:spAutoFit/>
          </a:bodyPr>
          <a:lstStyle/>
          <a:p>
            <a:pPr>
              <a:lnSpc>
                <a:spcPct val="150000"/>
              </a:lnSpc>
            </a:pPr>
            <a:r>
              <a:rPr lang="ja-JP" altLang="en-US" sz="1050"/>
              <a:t>＜作家からのメッセージ＞</a:t>
            </a:r>
            <a:br>
              <a:rPr lang="en-US" altLang="ja-JP" sz="1050" dirty="0"/>
            </a:br>
            <a:r>
              <a:rPr lang="ja-JP" altLang="en-US" sz="1050"/>
              <a:t>目が止まって離れなかった景色やもの</a:t>
            </a:r>
          </a:p>
          <a:p>
            <a:pPr>
              <a:lnSpc>
                <a:spcPct val="150000"/>
              </a:lnSpc>
            </a:pPr>
            <a:endParaRPr lang="ja-JP" altLang="en-US" sz="1050"/>
          </a:p>
          <a:p>
            <a:pPr>
              <a:lnSpc>
                <a:spcPct val="150000"/>
              </a:lnSpc>
            </a:pPr>
            <a:r>
              <a:rPr lang="ja-JP" altLang="en-US" sz="1050"/>
              <a:t>自分の奥底に潜って</a:t>
            </a:r>
          </a:p>
          <a:p>
            <a:pPr>
              <a:lnSpc>
                <a:spcPct val="150000"/>
              </a:lnSpc>
            </a:pPr>
            <a:r>
              <a:rPr lang="ja-JP" altLang="en-US" sz="1050"/>
              <a:t>ぼんやりとした形を掴んで取り出して確かめる</a:t>
            </a:r>
            <a:br>
              <a:rPr lang="en-US" altLang="ja-JP" sz="1050" dirty="0"/>
            </a:br>
            <a:endParaRPr lang="en-US" altLang="ja-JP" sz="1050" dirty="0"/>
          </a:p>
          <a:p>
            <a:pPr>
              <a:lnSpc>
                <a:spcPct val="150000"/>
              </a:lnSpc>
            </a:pPr>
            <a:r>
              <a:rPr lang="ja-JP" altLang="en-US" sz="1050"/>
              <a:t>　　　　　　　　</a:t>
            </a:r>
          </a:p>
          <a:p>
            <a:pPr>
              <a:lnSpc>
                <a:spcPct val="150000"/>
              </a:lnSpc>
            </a:pPr>
            <a:r>
              <a:rPr lang="ja-JP" altLang="en-US" sz="1050"/>
              <a:t>西尾市在住</a:t>
            </a:r>
            <a:endParaRPr lang="en-US" altLang="ja-JP" sz="1050" dirty="0"/>
          </a:p>
          <a:p>
            <a:pPr>
              <a:lnSpc>
                <a:spcPct val="150000"/>
              </a:lnSpc>
            </a:pPr>
            <a:r>
              <a:rPr lang="ja-JP" altLang="en-US" sz="1050"/>
              <a:t>京都市立芸術大学陶磁器科卒業</a:t>
            </a:r>
          </a:p>
          <a:p>
            <a:pPr>
              <a:lnSpc>
                <a:spcPct val="150000"/>
              </a:lnSpc>
            </a:pPr>
            <a:br>
              <a:rPr lang="en-US" altLang="ja-JP" sz="1050" dirty="0"/>
            </a:br>
            <a:endParaRPr lang="ja-JP" altLang="en-US" sz="1050"/>
          </a:p>
          <a:p>
            <a:pPr>
              <a:lnSpc>
                <a:spcPct val="150000"/>
              </a:lnSpc>
            </a:pPr>
            <a:r>
              <a:rPr lang="en-US" altLang="ja-JP" sz="1050" dirty="0"/>
              <a:t>1995</a:t>
            </a:r>
            <a:r>
              <a:rPr lang="ja-JP" altLang="en-US" sz="1050"/>
              <a:t>　　　　朝日クラフト展入賞　   　（奨励賞）</a:t>
            </a:r>
          </a:p>
          <a:p>
            <a:pPr>
              <a:lnSpc>
                <a:spcPct val="150000"/>
              </a:lnSpc>
            </a:pPr>
            <a:r>
              <a:rPr lang="en-US" altLang="ja-JP" sz="1050" dirty="0"/>
              <a:t>2004〜07</a:t>
            </a:r>
            <a:r>
              <a:rPr lang="ja-JP" altLang="en-US" sz="1050"/>
              <a:t>　　堀井  隆・倫子陶芸展　　（碧南・白竹ギャラリー　毎年開催）</a:t>
            </a:r>
            <a:endParaRPr lang="en-US" altLang="ja-JP" sz="1050" dirty="0"/>
          </a:p>
          <a:p>
            <a:pPr>
              <a:lnSpc>
                <a:spcPct val="150000"/>
              </a:lnSpc>
            </a:pPr>
            <a:r>
              <a:rPr lang="en-US" altLang="ja-JP" sz="1050" dirty="0"/>
              <a:t>2010</a:t>
            </a:r>
            <a:r>
              <a:rPr lang="ja-JP" altLang="en-US" sz="1050"/>
              <a:t>　　　　個展　　　　　　　　  　（広島  福屋画廊、天満屋画廊）</a:t>
            </a:r>
          </a:p>
          <a:p>
            <a:pPr>
              <a:lnSpc>
                <a:spcPct val="150000"/>
              </a:lnSpc>
            </a:pPr>
            <a:r>
              <a:rPr lang="en-US" altLang="ja-JP" sz="1050" dirty="0"/>
              <a:t>2011</a:t>
            </a:r>
            <a:r>
              <a:rPr lang="ja-JP" altLang="en-US" sz="1050"/>
              <a:t>　　　　水原華城展　　　　　　</a:t>
            </a:r>
            <a:r>
              <a:rPr lang="en-US" altLang="ja-JP" sz="1050" dirty="0"/>
              <a:t>  </a:t>
            </a:r>
            <a:r>
              <a:rPr lang="ja-JP" altLang="en-US" sz="1050"/>
              <a:t>（韓国  水原市）</a:t>
            </a:r>
          </a:p>
          <a:p>
            <a:pPr>
              <a:lnSpc>
                <a:spcPct val="150000"/>
              </a:lnSpc>
            </a:pPr>
            <a:r>
              <a:rPr lang="ja-JP" altLang="en-US" sz="1050"/>
              <a:t>　　　　　　さっかもん市　　　　　</a:t>
            </a:r>
            <a:r>
              <a:rPr lang="en-US" altLang="ja-JP" sz="1050" dirty="0"/>
              <a:t>  </a:t>
            </a:r>
            <a:r>
              <a:rPr lang="ja-JP" altLang="en-US" sz="1050"/>
              <a:t>（碧南市  無我苑）　‘</a:t>
            </a:r>
            <a:r>
              <a:rPr lang="en-US" altLang="ja-JP" sz="1050" dirty="0"/>
              <a:t>13 ’15 </a:t>
            </a:r>
            <a:r>
              <a:rPr lang="ja-JP" altLang="en-US" sz="1050"/>
              <a:t>参加</a:t>
            </a:r>
          </a:p>
          <a:p>
            <a:pPr>
              <a:lnSpc>
                <a:spcPct val="150000"/>
              </a:lnSpc>
            </a:pPr>
            <a:r>
              <a:rPr lang="en-US" altLang="ja-JP" sz="1050" dirty="0"/>
              <a:t>2014</a:t>
            </a:r>
            <a:r>
              <a:rPr lang="ja-JP" altLang="en-US" sz="1050"/>
              <a:t>　　　　</a:t>
            </a:r>
            <a:r>
              <a:rPr lang="en-US" altLang="ja-JP" sz="1050" dirty="0"/>
              <a:t> HEKINAN</a:t>
            </a:r>
            <a:r>
              <a:rPr lang="ja-JP" altLang="en-US" sz="1050"/>
              <a:t>からそれぞれのスピリッツ展　初出品　以降毎年参加</a:t>
            </a:r>
          </a:p>
          <a:p>
            <a:pPr>
              <a:lnSpc>
                <a:spcPct val="150000"/>
              </a:lnSpc>
            </a:pPr>
            <a:r>
              <a:rPr lang="en-US" altLang="ja-JP" sz="1050" dirty="0"/>
              <a:t>2015</a:t>
            </a:r>
            <a:r>
              <a:rPr lang="ja-JP" altLang="en-US" sz="1050"/>
              <a:t>　　　　中韓日陶芸家交流会　　</a:t>
            </a:r>
            <a:r>
              <a:rPr lang="en-US" altLang="ja-JP" sz="1050" dirty="0"/>
              <a:t>  </a:t>
            </a:r>
            <a:r>
              <a:rPr lang="ja-JP" altLang="en-US" sz="1050"/>
              <a:t>（中国景徳鎮陶渓川美術館）    </a:t>
            </a:r>
          </a:p>
          <a:p>
            <a:pPr>
              <a:lnSpc>
                <a:spcPct val="150000"/>
              </a:lnSpc>
            </a:pPr>
            <a:r>
              <a:rPr lang="en-US" altLang="ja-JP" sz="1050" dirty="0"/>
              <a:t>2017</a:t>
            </a:r>
            <a:r>
              <a:rPr lang="ja-JP" altLang="en-US" sz="1050"/>
              <a:t>　　　　個展　　　　　　　　　 </a:t>
            </a:r>
            <a:r>
              <a:rPr lang="en-US" altLang="ja-JP" sz="1050" dirty="0"/>
              <a:t> </a:t>
            </a:r>
            <a:r>
              <a:rPr lang="ja-JP" altLang="en-US" sz="1050"/>
              <a:t>（名古屋　ギャラリー佑）</a:t>
            </a:r>
          </a:p>
          <a:p>
            <a:pPr marL="228600" indent="-228600">
              <a:lnSpc>
                <a:spcPct val="150000"/>
              </a:lnSpc>
              <a:buAutoNum type="arabicPlain" startAt="2018"/>
            </a:pPr>
            <a:r>
              <a:rPr lang="ja-JP" altLang="en-US" sz="1050"/>
              <a:t>　　　　個展　　　　　　　　　</a:t>
            </a:r>
            <a:r>
              <a:rPr lang="en-US" altLang="ja-JP" sz="1050" dirty="0"/>
              <a:t>  </a:t>
            </a:r>
            <a:r>
              <a:rPr lang="ja-JP" altLang="en-US" sz="1050"/>
              <a:t>（東京　麻布作家椀）</a:t>
            </a:r>
            <a:endParaRPr lang="en-US" altLang="ja-JP" sz="1050" dirty="0"/>
          </a:p>
          <a:p>
            <a:pPr>
              <a:lnSpc>
                <a:spcPct val="150000"/>
              </a:lnSpc>
            </a:pPr>
            <a:r>
              <a:rPr lang="en-US" altLang="ja-JP" sz="1050" dirty="0"/>
              <a:t>2021</a:t>
            </a:r>
            <a:r>
              <a:rPr lang="ja-JP" altLang="en-US" sz="1050"/>
              <a:t>　　　　個展　　　　　　　　　</a:t>
            </a:r>
            <a:r>
              <a:rPr lang="en-US" altLang="ja-JP" sz="1050" dirty="0"/>
              <a:t>  </a:t>
            </a:r>
            <a:r>
              <a:rPr lang="ja-JP" altLang="en-US" sz="1050"/>
              <a:t>（碧南市　カフェカノン） </a:t>
            </a:r>
            <a:br>
              <a:rPr lang="en-US" altLang="ja-JP" sz="1050" dirty="0"/>
            </a:br>
            <a:r>
              <a:rPr lang="en-US" altLang="ja-JP" sz="1050" dirty="0"/>
              <a:t>2007〜22</a:t>
            </a:r>
            <a:r>
              <a:rPr lang="ja-JP" altLang="en-US" sz="1050"/>
              <a:t>　　堀井隆</a:t>
            </a:r>
            <a:r>
              <a:rPr lang="en-US" altLang="ja-JP" sz="1050" dirty="0"/>
              <a:t>·</a:t>
            </a:r>
            <a:r>
              <a:rPr lang="ja-JP" altLang="en-US" sz="1050"/>
              <a:t>倫子陶芸展　　　</a:t>
            </a:r>
            <a:r>
              <a:rPr lang="en-US" altLang="ja-JP" sz="1050" dirty="0"/>
              <a:t> </a:t>
            </a:r>
            <a:r>
              <a:rPr lang="ja-JP" altLang="en-US" sz="1050"/>
              <a:t>（名古屋ノリタケの森ギャラリー　毎年開催）</a:t>
            </a:r>
            <a:br>
              <a:rPr lang="en-US" altLang="ja-JP" sz="1050" dirty="0"/>
            </a:br>
            <a:br>
              <a:rPr lang="en-US" altLang="ja-JP" sz="1050" dirty="0"/>
            </a:br>
            <a:endParaRPr lang="en-US" altLang="ja-JP" sz="1050" dirty="0"/>
          </a:p>
          <a:p>
            <a:pPr>
              <a:lnSpc>
                <a:spcPct val="150000"/>
              </a:lnSpc>
            </a:pPr>
            <a:endParaRPr lang="ja-JP" altLang="en-US" sz="1050"/>
          </a:p>
        </p:txBody>
      </p:sp>
      <p:sp>
        <p:nvSpPr>
          <p:cNvPr id="10" name="正方形/長方形 9">
            <a:extLst>
              <a:ext uri="{FF2B5EF4-FFF2-40B4-BE49-F238E27FC236}">
                <a16:creationId xmlns:a16="http://schemas.microsoft.com/office/drawing/2014/main" id="{B964DA36-B9F2-2DD6-4A2A-ABD74FAEFE3D}"/>
              </a:ext>
            </a:extLst>
          </p:cNvPr>
          <p:cNvSpPr/>
          <p:nvPr/>
        </p:nvSpPr>
        <p:spPr>
          <a:xfrm>
            <a:off x="0" y="0"/>
            <a:ext cx="7559675" cy="468001"/>
          </a:xfrm>
          <a:prstGeom prst="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a:extLst>
              <a:ext uri="{FF2B5EF4-FFF2-40B4-BE49-F238E27FC236}">
                <a16:creationId xmlns:a16="http://schemas.microsoft.com/office/drawing/2014/main" id="{565CD8EC-B441-8D1A-994C-C8D7AE8B7C18}"/>
              </a:ext>
            </a:extLst>
          </p:cNvPr>
          <p:cNvSpPr/>
          <p:nvPr/>
        </p:nvSpPr>
        <p:spPr>
          <a:xfrm>
            <a:off x="446563" y="11083"/>
            <a:ext cx="6666547" cy="895280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49227024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kumimoji="1" dirty="0" smtClean="0">
            <a:latin typeface="ＭＳ Ｐゴシック" panose="020B0600070205080204" pitchFamily="50" charset="-128"/>
            <a:ea typeface="ＭＳ Ｐゴシック" panose="020B060007020508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2830</TotalTime>
  <Words>4859</Words>
  <Application>Microsoft Macintosh PowerPoint</Application>
  <PresentationFormat>ユーザー設定</PresentationFormat>
  <Paragraphs>432</Paragraphs>
  <Slides>24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24</vt:i4>
      </vt:variant>
    </vt:vector>
  </HeadingPairs>
  <TitlesOfParts>
    <vt:vector size="29" baseType="lpstr">
      <vt:lpstr>Yu Mincho</vt:lpstr>
      <vt:lpstr>Yu Mincho Demibold</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PPDTP</dc:creator>
  <cp:lastModifiedBy>le715</cp:lastModifiedBy>
  <cp:revision>49</cp:revision>
  <cp:lastPrinted>2022-06-03T17:48:05Z</cp:lastPrinted>
  <dcterms:created xsi:type="dcterms:W3CDTF">2019-01-26T09:54:28Z</dcterms:created>
  <dcterms:modified xsi:type="dcterms:W3CDTF">2023-04-03T03:36:46Z</dcterms:modified>
</cp:coreProperties>
</file>